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76" r:id="rId2"/>
    <p:sldId id="277" r:id="rId3"/>
    <p:sldId id="336" r:id="rId4"/>
    <p:sldId id="278" r:id="rId5"/>
    <p:sldId id="347" r:id="rId6"/>
    <p:sldId id="337" r:id="rId7"/>
    <p:sldId id="332" r:id="rId8"/>
    <p:sldId id="344" r:id="rId9"/>
    <p:sldId id="327" r:id="rId10"/>
    <p:sldId id="329" r:id="rId11"/>
    <p:sldId id="330" r:id="rId12"/>
    <p:sldId id="338" r:id="rId13"/>
    <p:sldId id="343" r:id="rId14"/>
    <p:sldId id="348" r:id="rId15"/>
    <p:sldId id="342" r:id="rId16"/>
    <p:sldId id="349" r:id="rId17"/>
    <p:sldId id="340" r:id="rId18"/>
    <p:sldId id="339" r:id="rId19"/>
    <p:sldId id="346" r:id="rId20"/>
    <p:sldId id="345" r:id="rId21"/>
    <p:sldId id="319" r:id="rId22"/>
    <p:sldId id="352" r:id="rId23"/>
    <p:sldId id="341" r:id="rId24"/>
    <p:sldId id="326" r:id="rId25"/>
    <p:sldId id="350" r:id="rId26"/>
    <p:sldId id="351" r:id="rId27"/>
    <p:sldId id="259" r:id="rId28"/>
    <p:sldId id="310"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A2D303-9A79-F1C3-0D4B-90C5531FB6A5}" name="Chonee Dennis" initials="CD" userId="S::cdennis@thedennisgroup.ca::65b6c36c-ab8e-4faa-805e-dff4114a292e" providerId="AD"/>
  <p188:author id="{F329E747-FCEA-ABBB-620B-D130C239B3F4}" name="Sarah McMahon" initials="SM" userId="S::smcmahon@thedennisgroup.ca::cf42fbee-ed47-4c5a-afe4-690105308f86" providerId="AD"/>
  <p188:author id="{8863C155-781E-3E36-0DB8-779D0E4E7993}" name="Tracey Blodgett" initials="TB" userId="Tracey Blodget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racey Blodgett" initials="TB" lastIdx="2" clrIdx="0">
    <p:extLst>
      <p:ext uri="{19B8F6BF-5375-455C-9EA6-DF929625EA0E}">
        <p15:presenceInfo xmlns:p15="http://schemas.microsoft.com/office/powerpoint/2012/main" userId="Tracey Blodge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169"/>
    <a:srgbClr val="4E36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7899C0-8BB8-43F4-B34C-3AB581C2CFB4}" v="4" dt="2022-09-21T14:36:15.6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2" d="100"/>
          <a:sy n="92" d="100"/>
        </p:scale>
        <p:origin x="66"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9244CEA-1AF7-457C-9650-E58980C7853B}" type="datetimeFigureOut">
              <a:rPr lang="en-CA" smtClean="0"/>
              <a:t>2022-09-20</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1431553-A594-4E2D-AD20-FFFCD6D4DA39}" type="slidenum">
              <a:rPr lang="en-CA" smtClean="0"/>
              <a:t>‹#›</a:t>
            </a:fld>
            <a:endParaRPr lang="en-CA"/>
          </a:p>
        </p:txBody>
      </p:sp>
    </p:spTree>
    <p:extLst>
      <p:ext uri="{BB962C8B-B14F-4D97-AF65-F5344CB8AC3E}">
        <p14:creationId xmlns:p14="http://schemas.microsoft.com/office/powerpoint/2010/main" val="287153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Generalist</a:t>
            </a:r>
          </a:p>
          <a:p>
            <a:r>
              <a:rPr lang="en-CA" dirty="0"/>
              <a:t>All sectors </a:t>
            </a:r>
          </a:p>
          <a:p>
            <a:r>
              <a:rPr lang="en-CA" dirty="0"/>
              <a:t>ED, Consultant</a:t>
            </a:r>
          </a:p>
          <a:p>
            <a:endParaRPr lang="en-CA" dirty="0"/>
          </a:p>
        </p:txBody>
      </p:sp>
      <p:sp>
        <p:nvSpPr>
          <p:cNvPr id="4" name="Slide Number Placeholder 3"/>
          <p:cNvSpPr>
            <a:spLocks noGrp="1"/>
          </p:cNvSpPr>
          <p:nvPr>
            <p:ph type="sldNum" sz="quarter" idx="5"/>
          </p:nvPr>
        </p:nvSpPr>
        <p:spPr/>
        <p:txBody>
          <a:bodyPr/>
          <a:lstStyle/>
          <a:p>
            <a:fld id="{61431553-A594-4E2D-AD20-FFFCD6D4DA39}" type="slidenum">
              <a:rPr lang="en-CA" smtClean="0"/>
              <a:t>2</a:t>
            </a:fld>
            <a:endParaRPr lang="en-CA"/>
          </a:p>
        </p:txBody>
      </p:sp>
    </p:spTree>
    <p:extLst>
      <p:ext uri="{BB962C8B-B14F-4D97-AF65-F5344CB8AC3E}">
        <p14:creationId xmlns:p14="http://schemas.microsoft.com/office/powerpoint/2010/main" val="3984289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1431553-A594-4E2D-AD20-FFFCD6D4DA39}" type="slidenum">
              <a:rPr lang="en-CA" smtClean="0"/>
              <a:t>17</a:t>
            </a:fld>
            <a:endParaRPr lang="en-CA"/>
          </a:p>
        </p:txBody>
      </p:sp>
    </p:spTree>
    <p:extLst>
      <p:ext uri="{BB962C8B-B14F-4D97-AF65-F5344CB8AC3E}">
        <p14:creationId xmlns:p14="http://schemas.microsoft.com/office/powerpoint/2010/main" val="2945176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Imagine Canada Findings: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Some hard hit charities are showing signs of cautious optimism. Arts, culture &amp; recreation organizations and organizations that rely on earned income have been among the hardest hit by the pandemic. Some of these organizations are now starting to predict increased demand.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r>
              <a:rPr lang="en-US" dirty="0">
                <a:solidFill>
                  <a:srgbClr val="FF0000"/>
                </a:solidFill>
              </a:rPr>
              <a:t>Few charities are operating as usual, after two years of pandemic</a:t>
            </a:r>
          </a:p>
          <a:p>
            <a:r>
              <a:rPr lang="en-US" dirty="0">
                <a:solidFill>
                  <a:srgbClr val="FF0000"/>
                </a:solidFill>
              </a:rPr>
              <a:t>Majority of charities are still operating with modifications or have temporarily suspended operations; 15% are operating as usual. </a:t>
            </a:r>
          </a:p>
          <a:p>
            <a:r>
              <a:rPr lang="en-US" dirty="0">
                <a:solidFill>
                  <a:srgbClr val="FF0000"/>
                </a:solidFill>
              </a:rPr>
              <a:t>Demand for services continues to rise; &gt; 40% reporting increased demand since the onset of the pandemic, up from about a third a year ago. </a:t>
            </a:r>
          </a:p>
          <a:p>
            <a:r>
              <a:rPr lang="en-US" dirty="0">
                <a:solidFill>
                  <a:srgbClr val="FF0000"/>
                </a:solidFill>
              </a:rPr>
              <a:t>Three in five expect demand to increase in the next few months. </a:t>
            </a:r>
          </a:p>
          <a:p>
            <a:r>
              <a:rPr lang="en-US" dirty="0">
                <a:solidFill>
                  <a:srgbClr val="FF0000"/>
                </a:solidFill>
              </a:rPr>
              <a:t>Capacity is not keeping pace with demand. </a:t>
            </a:r>
          </a:p>
          <a:p>
            <a:r>
              <a:rPr lang="en-US" dirty="0">
                <a:solidFill>
                  <a:srgbClr val="FF0000"/>
                </a:solidFill>
              </a:rPr>
              <a:t>Only a quarter of organizations say their capacity to meet demand has increased and most don’t expect this situation to change in the near future. Impact of the pandemic is uneven.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r>
              <a:rPr lang="en-US" dirty="0">
                <a:solidFill>
                  <a:srgbClr val="FF0000"/>
                </a:solidFill>
              </a:rPr>
              <a:t>60% charitable leaders predict that demand will increase over the next three to six months</a:t>
            </a:r>
          </a:p>
          <a:p>
            <a:pPr lvl="1"/>
            <a:r>
              <a:rPr lang="en-US" dirty="0">
                <a:solidFill>
                  <a:srgbClr val="FF0000"/>
                </a:solidFill>
              </a:rPr>
              <a:t>20% anticipate this increase will be significant (see Figure 14). </a:t>
            </a:r>
          </a:p>
          <a:p>
            <a:endParaRPr lang="en-CA" dirty="0"/>
          </a:p>
        </p:txBody>
      </p:sp>
      <p:sp>
        <p:nvSpPr>
          <p:cNvPr id="4" name="Slide Number Placeholder 3"/>
          <p:cNvSpPr>
            <a:spLocks noGrp="1"/>
          </p:cNvSpPr>
          <p:nvPr>
            <p:ph type="sldNum" sz="quarter" idx="5"/>
          </p:nvPr>
        </p:nvSpPr>
        <p:spPr/>
        <p:txBody>
          <a:bodyPr/>
          <a:lstStyle/>
          <a:p>
            <a:fld id="{61431553-A594-4E2D-AD20-FFFCD6D4DA39}" type="slidenum">
              <a:rPr lang="en-CA" smtClean="0"/>
              <a:t>18</a:t>
            </a:fld>
            <a:endParaRPr lang="en-CA"/>
          </a:p>
        </p:txBody>
      </p:sp>
    </p:spTree>
    <p:extLst>
      <p:ext uri="{BB962C8B-B14F-4D97-AF65-F5344CB8AC3E}">
        <p14:creationId xmlns:p14="http://schemas.microsoft.com/office/powerpoint/2010/main" val="4122395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solidFill>
                <a:srgbClr val="FF0000"/>
              </a:solidFill>
            </a:endParaRPr>
          </a:p>
        </p:txBody>
      </p:sp>
      <p:sp>
        <p:nvSpPr>
          <p:cNvPr id="4" name="Slide Number Placeholder 3"/>
          <p:cNvSpPr>
            <a:spLocks noGrp="1"/>
          </p:cNvSpPr>
          <p:nvPr>
            <p:ph type="sldNum" sz="quarter" idx="5"/>
          </p:nvPr>
        </p:nvSpPr>
        <p:spPr/>
        <p:txBody>
          <a:bodyPr/>
          <a:lstStyle/>
          <a:p>
            <a:fld id="{61431553-A594-4E2D-AD20-FFFCD6D4DA39}" type="slidenum">
              <a:rPr lang="en-CA" smtClean="0"/>
              <a:t>19</a:t>
            </a:fld>
            <a:endParaRPr lang="en-CA"/>
          </a:p>
        </p:txBody>
      </p:sp>
    </p:spTree>
    <p:extLst>
      <p:ext uri="{BB962C8B-B14F-4D97-AF65-F5344CB8AC3E}">
        <p14:creationId xmlns:p14="http://schemas.microsoft.com/office/powerpoint/2010/main" val="63139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Addressing staff and volunteer mental health and well-being. Half of charities have increased the time and resources they devote to the mental health and well-being of their staff and volunteers but only a third have Employee Assistance Programs or similar supports.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Overall, leaders seem more optimistic about the paid staff situation than they were in late 2020 when 14% predicted paid staff layoffs and another 25% layoffs were a possibility if the conditions continued.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When it comes to volunteers, however, the proportion predicting an increase is only slightly larger than the proportion anticipating a decrease.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solidFill>
                <a:srgbClr val="FF0000"/>
              </a:solidFill>
            </a:endParaRPr>
          </a:p>
          <a:p>
            <a:endParaRPr lang="en-CA" dirty="0"/>
          </a:p>
        </p:txBody>
      </p:sp>
      <p:sp>
        <p:nvSpPr>
          <p:cNvPr id="4" name="Slide Number Placeholder 3"/>
          <p:cNvSpPr>
            <a:spLocks noGrp="1"/>
          </p:cNvSpPr>
          <p:nvPr>
            <p:ph type="sldNum" sz="quarter" idx="5"/>
          </p:nvPr>
        </p:nvSpPr>
        <p:spPr/>
        <p:txBody>
          <a:bodyPr/>
          <a:lstStyle/>
          <a:p>
            <a:fld id="{61431553-A594-4E2D-AD20-FFFCD6D4DA39}" type="slidenum">
              <a:rPr lang="en-CA" smtClean="0"/>
              <a:t>21</a:t>
            </a:fld>
            <a:endParaRPr lang="en-CA"/>
          </a:p>
        </p:txBody>
      </p:sp>
    </p:spTree>
    <p:extLst>
      <p:ext uri="{BB962C8B-B14F-4D97-AF65-F5344CB8AC3E}">
        <p14:creationId xmlns:p14="http://schemas.microsoft.com/office/powerpoint/2010/main" val="1977022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effectLst/>
                <a:latin typeface="Calibri" panose="020F0502020204030204" pitchFamily="34" charset="0"/>
                <a:ea typeface="Times New Roman" panose="02020603050405020304" pitchFamily="18" charset="0"/>
              </a:rPr>
              <a:t>My last point is Communications, because, this hasn’t changed – it is all about communications!</a:t>
            </a:r>
          </a:p>
          <a:p>
            <a:r>
              <a:rPr lang="en-CA" sz="1200" dirty="0">
                <a:effectLst/>
                <a:latin typeface="Calibri" panose="020F0502020204030204" pitchFamily="34" charset="0"/>
                <a:ea typeface="Times New Roman" panose="02020603050405020304" pitchFamily="18" charset="0"/>
              </a:rPr>
              <a:t>If you are not online, you are not visible.</a:t>
            </a:r>
          </a:p>
          <a:p>
            <a:r>
              <a:rPr lang="en-CA" sz="1200" dirty="0">
                <a:effectLst/>
                <a:latin typeface="Calibri" panose="020F0502020204030204" pitchFamily="34" charset="0"/>
                <a:ea typeface="Times New Roman" panose="02020603050405020304" pitchFamily="18" charset="0"/>
              </a:rPr>
              <a:t>You website needs to show who you are – user friendly and need to refresh/update frequently</a:t>
            </a:r>
          </a:p>
          <a:p>
            <a:r>
              <a:rPr lang="en-CA" sz="1200" dirty="0">
                <a:effectLst/>
                <a:latin typeface="Calibri" panose="020F0502020204030204" pitchFamily="34" charset="0"/>
                <a:ea typeface="Times New Roman" panose="02020603050405020304" pitchFamily="18" charset="0"/>
              </a:rPr>
              <a:t>Website is supported by social media – relate to your donors</a:t>
            </a:r>
          </a:p>
          <a:p>
            <a:r>
              <a:rPr lang="en-CA" sz="1200" dirty="0">
                <a:effectLst/>
                <a:latin typeface="Calibri" panose="020F0502020204030204" pitchFamily="34" charset="0"/>
                <a:ea typeface="Times New Roman" panose="02020603050405020304" pitchFamily="18" charset="0"/>
              </a:rPr>
              <a:t>…and video – tell stories about your organization and the people you serve</a:t>
            </a:r>
          </a:p>
          <a:p>
            <a:r>
              <a:rPr lang="en-CA" sz="1200" dirty="0">
                <a:effectLst/>
                <a:latin typeface="Calibri" panose="020F0502020204030204" pitchFamily="34" charset="0"/>
                <a:ea typeface="Times New Roman" panose="02020603050405020304" pitchFamily="18" charset="0"/>
              </a:rPr>
              <a:t>Video Conferencing will continue to play a role in daily operations/fundraising / campaigns </a:t>
            </a:r>
          </a:p>
          <a:p>
            <a:r>
              <a:rPr lang="en-CA" sz="1200" dirty="0">
                <a:effectLst/>
                <a:latin typeface="Calibri" panose="020F0502020204030204" pitchFamily="34" charset="0"/>
                <a:ea typeface="Times New Roman" panose="02020603050405020304" pitchFamily="18" charset="0"/>
              </a:rPr>
              <a:t>Impact on volunteers, organizations and donors. </a:t>
            </a:r>
          </a:p>
          <a:p>
            <a:r>
              <a:rPr lang="en-CA" sz="1200" dirty="0">
                <a:effectLst/>
                <a:latin typeface="Calibri" panose="020F0502020204030204" pitchFamily="34" charset="0"/>
                <a:ea typeface="Times New Roman" panose="02020603050405020304" pitchFamily="18" charset="0"/>
              </a:rPr>
              <a:t>Remote work – productivity</a:t>
            </a:r>
          </a:p>
          <a:p>
            <a:r>
              <a:rPr lang="en-CA" sz="1200" dirty="0">
                <a:latin typeface="Calibri" panose="020F0502020204030204" pitchFamily="34" charset="0"/>
                <a:ea typeface="Times New Roman" panose="02020603050405020304" pitchFamily="18" charset="0"/>
              </a:rPr>
              <a:t>Reduced costs</a:t>
            </a:r>
            <a:endParaRPr lang="en-CA" sz="1200" dirty="0">
              <a:effectLst/>
              <a:latin typeface="Calibri" panose="020F0502020204030204" pitchFamily="34" charset="0"/>
              <a:ea typeface="Times New Roman" panose="02020603050405020304" pitchFamily="18" charset="0"/>
            </a:endParaRPr>
          </a:p>
          <a:p>
            <a:r>
              <a:rPr lang="en-CA" sz="1200" dirty="0">
                <a:effectLst/>
                <a:latin typeface="Calibri" panose="020F0502020204030204" pitchFamily="34" charset="0"/>
                <a:ea typeface="Times New Roman" panose="02020603050405020304" pitchFamily="18" charset="0"/>
              </a:rPr>
              <a:t>Built in efficiencies for meetings that may increase participation. </a:t>
            </a:r>
          </a:p>
          <a:p>
            <a:r>
              <a:rPr lang="en-CA" sz="1200" dirty="0">
                <a:effectLst/>
                <a:latin typeface="Calibri" panose="020F0502020204030204" pitchFamily="34" charset="0"/>
                <a:ea typeface="Times New Roman" panose="02020603050405020304" pitchFamily="18" charset="0"/>
              </a:rPr>
              <a:t>On the flipside, conferencing tends to reduce human interactions, </a:t>
            </a:r>
            <a:r>
              <a:rPr lang="en-CA" sz="1200" dirty="0">
                <a:latin typeface="Calibri" panose="020F0502020204030204" pitchFamily="34" charset="0"/>
                <a:ea typeface="Times New Roman" panose="02020603050405020304" pitchFamily="18" charset="0"/>
              </a:rPr>
              <a:t>on-site </a:t>
            </a:r>
            <a:r>
              <a:rPr lang="en-CA" sz="1200" dirty="0">
                <a:effectLst/>
                <a:latin typeface="Calibri" panose="020F0502020204030204" pitchFamily="34" charset="0"/>
                <a:ea typeface="Times New Roman" panose="02020603050405020304" pitchFamily="18" charset="0"/>
              </a:rPr>
              <a:t>tours</a:t>
            </a:r>
            <a:endParaRPr lang="en-CA" dirty="0"/>
          </a:p>
        </p:txBody>
      </p:sp>
      <p:sp>
        <p:nvSpPr>
          <p:cNvPr id="4" name="Slide Number Placeholder 3"/>
          <p:cNvSpPr>
            <a:spLocks noGrp="1"/>
          </p:cNvSpPr>
          <p:nvPr>
            <p:ph type="sldNum" sz="quarter" idx="5"/>
          </p:nvPr>
        </p:nvSpPr>
        <p:spPr/>
        <p:txBody>
          <a:bodyPr/>
          <a:lstStyle/>
          <a:p>
            <a:fld id="{61431553-A594-4E2D-AD20-FFFCD6D4DA39}" type="slidenum">
              <a:rPr lang="en-CA" smtClean="0"/>
              <a:t>23</a:t>
            </a:fld>
            <a:endParaRPr lang="en-CA"/>
          </a:p>
        </p:txBody>
      </p:sp>
    </p:spTree>
    <p:extLst>
      <p:ext uri="{BB962C8B-B14F-4D97-AF65-F5344CB8AC3E}">
        <p14:creationId xmlns:p14="http://schemas.microsoft.com/office/powerpoint/2010/main" val="3598876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latin typeface="Calibri" panose="020F0502020204030204" pitchFamily="34" charset="0"/>
                <a:ea typeface="Times New Roman" panose="02020603050405020304" pitchFamily="18" charset="0"/>
              </a:rPr>
              <a:t>TDG’s campaigns ~ 60% being conducted through video conferencing</a:t>
            </a:r>
            <a:endParaRPr lang="en-CA" sz="1200" b="1" dirty="0">
              <a:effectLst/>
              <a:latin typeface="Calibri" panose="020F0502020204030204" pitchFamily="34"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61431553-A594-4E2D-AD20-FFFCD6D4DA39}" type="slidenum">
              <a:rPr lang="en-CA" smtClean="0"/>
              <a:t>25</a:t>
            </a:fld>
            <a:endParaRPr lang="en-CA"/>
          </a:p>
        </p:txBody>
      </p:sp>
    </p:spTree>
    <p:extLst>
      <p:ext uri="{BB962C8B-B14F-4D97-AF65-F5344CB8AC3E}">
        <p14:creationId xmlns:p14="http://schemas.microsoft.com/office/powerpoint/2010/main" val="2333820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future of philanthropy, while changed, also follows the principals pre-pandemic. Today, donors are more savvy, but in many cases are motivated differently – they want to see how they can make a difference. Take the time to listen to them and learn – develop a personalized strategy</a:t>
            </a:r>
          </a:p>
          <a:p>
            <a:r>
              <a:rPr lang="en-CA" dirty="0"/>
              <a:t>Just like before the pandemic, tell your story! There are many different causes competing for donor interest – what makes your story unique? When you listen to your donors, you will learn the best way to tell a compelling story</a:t>
            </a:r>
          </a:p>
          <a:p>
            <a:r>
              <a:rPr lang="en-CA" dirty="0"/>
              <a:t>If you haven’t moved to digital yet, what is stopping you? Your donors are online and your competing charities are on line – you need to be as well!</a:t>
            </a:r>
          </a:p>
          <a:p>
            <a:r>
              <a:rPr lang="en-CA" dirty="0"/>
              <a:t>Communicate – your donors want to know how their donation has impacted – use the tools available to do so – your website and social media are great ways to stay connected. Layering your message will ensure you are heard and your donors feel valued.</a:t>
            </a:r>
          </a:p>
          <a:p>
            <a:endParaRPr lang="en-CA" dirty="0"/>
          </a:p>
        </p:txBody>
      </p:sp>
      <p:sp>
        <p:nvSpPr>
          <p:cNvPr id="4" name="Slide Number Placeholder 3"/>
          <p:cNvSpPr>
            <a:spLocks noGrp="1"/>
          </p:cNvSpPr>
          <p:nvPr>
            <p:ph type="sldNum" sz="quarter" idx="5"/>
          </p:nvPr>
        </p:nvSpPr>
        <p:spPr/>
        <p:txBody>
          <a:bodyPr/>
          <a:lstStyle/>
          <a:p>
            <a:fld id="{61431553-A594-4E2D-AD20-FFFCD6D4DA39}" type="slidenum">
              <a:rPr lang="en-CA" smtClean="0"/>
              <a:t>26</a:t>
            </a:fld>
            <a:endParaRPr lang="en-CA"/>
          </a:p>
        </p:txBody>
      </p:sp>
    </p:spTree>
    <p:extLst>
      <p:ext uri="{BB962C8B-B14F-4D97-AF65-F5344CB8AC3E}">
        <p14:creationId xmlns:p14="http://schemas.microsoft.com/office/powerpoint/2010/main" val="3078973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1431553-A594-4E2D-AD20-FFFCD6D4DA39}" type="slidenum">
              <a:rPr lang="en-CA" smtClean="0"/>
              <a:t>27</a:t>
            </a:fld>
            <a:endParaRPr lang="en-CA"/>
          </a:p>
        </p:txBody>
      </p:sp>
    </p:spTree>
    <p:extLst>
      <p:ext uri="{BB962C8B-B14F-4D97-AF65-F5344CB8AC3E}">
        <p14:creationId xmlns:p14="http://schemas.microsoft.com/office/powerpoint/2010/main" val="2737697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Generalist</a:t>
            </a:r>
          </a:p>
          <a:p>
            <a:r>
              <a:rPr lang="en-CA" dirty="0"/>
              <a:t>All sectors </a:t>
            </a:r>
          </a:p>
          <a:p>
            <a:r>
              <a:rPr lang="en-CA" dirty="0"/>
              <a:t>ED, Consultant</a:t>
            </a:r>
          </a:p>
          <a:p>
            <a:endParaRPr lang="en-CA" dirty="0"/>
          </a:p>
        </p:txBody>
      </p:sp>
      <p:sp>
        <p:nvSpPr>
          <p:cNvPr id="4" name="Slide Number Placeholder 3"/>
          <p:cNvSpPr>
            <a:spLocks noGrp="1"/>
          </p:cNvSpPr>
          <p:nvPr>
            <p:ph type="sldNum" sz="quarter" idx="5"/>
          </p:nvPr>
        </p:nvSpPr>
        <p:spPr/>
        <p:txBody>
          <a:bodyPr/>
          <a:lstStyle/>
          <a:p>
            <a:fld id="{61431553-A594-4E2D-AD20-FFFCD6D4DA39}" type="slidenum">
              <a:rPr lang="en-CA" smtClean="0"/>
              <a:t>3</a:t>
            </a:fld>
            <a:endParaRPr lang="en-CA"/>
          </a:p>
        </p:txBody>
      </p:sp>
    </p:spTree>
    <p:extLst>
      <p:ext uri="{BB962C8B-B14F-4D97-AF65-F5344CB8AC3E}">
        <p14:creationId xmlns:p14="http://schemas.microsoft.com/office/powerpoint/2010/main" val="1762068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88F2EB-F462-4748-95EA-C8771168606D}" type="slidenum">
              <a:rPr lang="en-CA" smtClean="0"/>
              <a:t>4</a:t>
            </a:fld>
            <a:endParaRPr lang="en-CA"/>
          </a:p>
        </p:txBody>
      </p:sp>
    </p:spTree>
    <p:extLst>
      <p:ext uri="{BB962C8B-B14F-4D97-AF65-F5344CB8AC3E}">
        <p14:creationId xmlns:p14="http://schemas.microsoft.com/office/powerpoint/2010/main" val="1960496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88F2EB-F462-4748-95EA-C8771168606D}" type="slidenum">
              <a:rPr lang="en-CA" smtClean="0"/>
              <a:t>5</a:t>
            </a:fld>
            <a:endParaRPr lang="en-CA"/>
          </a:p>
        </p:txBody>
      </p:sp>
    </p:spTree>
    <p:extLst>
      <p:ext uri="{BB962C8B-B14F-4D97-AF65-F5344CB8AC3E}">
        <p14:creationId xmlns:p14="http://schemas.microsoft.com/office/powerpoint/2010/main" val="2835519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1431553-A594-4E2D-AD20-FFFCD6D4DA39}" type="slidenum">
              <a:rPr lang="en-CA" smtClean="0"/>
              <a:t>6</a:t>
            </a:fld>
            <a:endParaRPr lang="en-CA"/>
          </a:p>
        </p:txBody>
      </p:sp>
    </p:spTree>
    <p:extLst>
      <p:ext uri="{BB962C8B-B14F-4D97-AF65-F5344CB8AC3E}">
        <p14:creationId xmlns:p14="http://schemas.microsoft.com/office/powerpoint/2010/main" val="573220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61431553-A594-4E2D-AD20-FFFCD6D4DA39}" type="slidenum">
              <a:rPr lang="en-CA" smtClean="0"/>
              <a:t>12</a:t>
            </a:fld>
            <a:endParaRPr lang="en-CA"/>
          </a:p>
        </p:txBody>
      </p:sp>
    </p:spTree>
    <p:extLst>
      <p:ext uri="{BB962C8B-B14F-4D97-AF65-F5344CB8AC3E}">
        <p14:creationId xmlns:p14="http://schemas.microsoft.com/office/powerpoint/2010/main" val="477536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dirty="0">
              <a:latin typeface="+mn-lt"/>
            </a:endParaRPr>
          </a:p>
        </p:txBody>
      </p:sp>
      <p:sp>
        <p:nvSpPr>
          <p:cNvPr id="4" name="Slide Number Placeholder 3"/>
          <p:cNvSpPr>
            <a:spLocks noGrp="1"/>
          </p:cNvSpPr>
          <p:nvPr>
            <p:ph type="sldNum" sz="quarter" idx="5"/>
          </p:nvPr>
        </p:nvSpPr>
        <p:spPr/>
        <p:txBody>
          <a:bodyPr/>
          <a:lstStyle/>
          <a:p>
            <a:fld id="{61431553-A594-4E2D-AD20-FFFCD6D4DA39}" type="slidenum">
              <a:rPr lang="en-CA" smtClean="0"/>
              <a:t>13</a:t>
            </a:fld>
            <a:endParaRPr lang="en-CA"/>
          </a:p>
        </p:txBody>
      </p:sp>
    </p:spTree>
    <p:extLst>
      <p:ext uri="{BB962C8B-B14F-4D97-AF65-F5344CB8AC3E}">
        <p14:creationId xmlns:p14="http://schemas.microsoft.com/office/powerpoint/2010/main" val="435998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Inter"/>
              </a:rPr>
              <a:t>More donor support to these kinds of organizations is necessary, especially at this time when 56 per cent of charities in Canada are struggling and their COVID recovery is at risk.”</a:t>
            </a:r>
          </a:p>
          <a:p>
            <a:endParaRPr lang="en-CA" dirty="0"/>
          </a:p>
        </p:txBody>
      </p:sp>
      <p:sp>
        <p:nvSpPr>
          <p:cNvPr id="4" name="Slide Number Placeholder 3"/>
          <p:cNvSpPr>
            <a:spLocks noGrp="1"/>
          </p:cNvSpPr>
          <p:nvPr>
            <p:ph type="sldNum" sz="quarter" idx="5"/>
          </p:nvPr>
        </p:nvSpPr>
        <p:spPr/>
        <p:txBody>
          <a:bodyPr/>
          <a:lstStyle/>
          <a:p>
            <a:fld id="{61431553-A594-4E2D-AD20-FFFCD6D4DA39}" type="slidenum">
              <a:rPr lang="en-CA" smtClean="0"/>
              <a:t>15</a:t>
            </a:fld>
            <a:endParaRPr lang="en-CA"/>
          </a:p>
        </p:txBody>
      </p:sp>
    </p:spTree>
    <p:extLst>
      <p:ext uri="{BB962C8B-B14F-4D97-AF65-F5344CB8AC3E}">
        <p14:creationId xmlns:p14="http://schemas.microsoft.com/office/powerpoint/2010/main" val="3734663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rPr>
              <a:t>Point 3: </a:t>
            </a:r>
            <a:r>
              <a:rPr lang="en-US" sz="1200" dirty="0">
                <a:latin typeface="+mn-lt"/>
              </a:rPr>
              <a:t>The latter point will</a:t>
            </a:r>
            <a:r>
              <a:rPr lang="en-US" sz="1200" b="0" i="0" dirty="0">
                <a:effectLst/>
                <a:latin typeface="+mn-lt"/>
              </a:rPr>
              <a:t> have a growing and profound impact on how philanthropy is practiced and understood in Canada moving forward.</a:t>
            </a:r>
          </a:p>
          <a:p>
            <a:r>
              <a:rPr lang="en-US" b="0" i="0" dirty="0">
                <a:effectLst/>
                <a:latin typeface="Inter"/>
              </a:rPr>
              <a:t>Pandemic highlighted the large societal gaps based on race, gender, disability and economic </a:t>
            </a:r>
          </a:p>
          <a:p>
            <a:r>
              <a:rPr lang="en-US" b="0" i="0" dirty="0">
                <a:effectLst/>
                <a:latin typeface="Inter"/>
              </a:rPr>
              <a:t>Acknowledged recognition on impact inequality has socially, economically or environmentally. </a:t>
            </a:r>
          </a:p>
          <a:p>
            <a:r>
              <a:rPr lang="en-US" b="0" i="0" dirty="0">
                <a:effectLst/>
                <a:latin typeface="Inter"/>
              </a:rPr>
              <a:t>Pressure on Foundations and corporations to do better. </a:t>
            </a:r>
          </a:p>
          <a:p>
            <a:r>
              <a:rPr lang="en-US" b="0" i="0" dirty="0">
                <a:effectLst/>
                <a:latin typeface="Inter"/>
              </a:rPr>
              <a:t>Business and corporations giving based on pressure from employees/shareholders</a:t>
            </a:r>
          </a:p>
          <a:p>
            <a:r>
              <a:rPr lang="en-US" b="0" i="0" dirty="0">
                <a:effectLst/>
                <a:latin typeface="Inter"/>
              </a:rPr>
              <a:t>Private foundations and community foundations looking at increasing annual % of giving from 3% +++</a:t>
            </a:r>
          </a:p>
        </p:txBody>
      </p:sp>
      <p:sp>
        <p:nvSpPr>
          <p:cNvPr id="4" name="Slide Number Placeholder 3"/>
          <p:cNvSpPr>
            <a:spLocks noGrp="1"/>
          </p:cNvSpPr>
          <p:nvPr>
            <p:ph type="sldNum" sz="quarter" idx="5"/>
          </p:nvPr>
        </p:nvSpPr>
        <p:spPr/>
        <p:txBody>
          <a:bodyPr/>
          <a:lstStyle/>
          <a:p>
            <a:fld id="{61431553-A594-4E2D-AD20-FFFCD6D4DA39}" type="slidenum">
              <a:rPr lang="en-CA" smtClean="0"/>
              <a:t>16</a:t>
            </a:fld>
            <a:endParaRPr lang="en-CA"/>
          </a:p>
        </p:txBody>
      </p:sp>
    </p:spTree>
    <p:extLst>
      <p:ext uri="{BB962C8B-B14F-4D97-AF65-F5344CB8AC3E}">
        <p14:creationId xmlns:p14="http://schemas.microsoft.com/office/powerpoint/2010/main" val="852780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E31B4-6196-4147-8883-E2775D4DAD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0B59A0-E43F-1C48-BDA1-4C2A1BC0F7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70CDBB-4165-474B-B839-9037DED2DC97}"/>
              </a:ext>
            </a:extLst>
          </p:cNvPr>
          <p:cNvSpPr>
            <a:spLocks noGrp="1"/>
          </p:cNvSpPr>
          <p:nvPr>
            <p:ph type="dt" sz="half" idx="10"/>
          </p:nvPr>
        </p:nvSpPr>
        <p:spPr/>
        <p:txBody>
          <a:bodyPr/>
          <a:lstStyle/>
          <a:p>
            <a:fld id="{9911680D-8624-D045-89CC-EA46E1CAA4C2}" type="datetimeFigureOut">
              <a:rPr lang="en-US" smtClean="0"/>
              <a:t>9/20/2022</a:t>
            </a:fld>
            <a:endParaRPr lang="en-US"/>
          </a:p>
        </p:txBody>
      </p:sp>
      <p:sp>
        <p:nvSpPr>
          <p:cNvPr id="5" name="Footer Placeholder 4">
            <a:extLst>
              <a:ext uri="{FF2B5EF4-FFF2-40B4-BE49-F238E27FC236}">
                <a16:creationId xmlns:a16="http://schemas.microsoft.com/office/drawing/2014/main" id="{07DCB59E-1423-C245-8A60-8302A039AF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5DE23D-0F5A-FE48-AB40-1556A678CF1F}"/>
              </a:ext>
            </a:extLst>
          </p:cNvPr>
          <p:cNvSpPr>
            <a:spLocks noGrp="1"/>
          </p:cNvSpPr>
          <p:nvPr>
            <p:ph type="sldNum" sz="quarter" idx="12"/>
          </p:nvPr>
        </p:nvSpPr>
        <p:spPr/>
        <p:txBody>
          <a:bodyPr/>
          <a:lstStyle/>
          <a:p>
            <a:fld id="{BCB34759-3F0A-0343-A8C3-A48526F0109B}" type="slidenum">
              <a:rPr lang="en-US" smtClean="0"/>
              <a:t>‹#›</a:t>
            </a:fld>
            <a:endParaRPr lang="en-US"/>
          </a:p>
        </p:txBody>
      </p:sp>
    </p:spTree>
    <p:extLst>
      <p:ext uri="{BB962C8B-B14F-4D97-AF65-F5344CB8AC3E}">
        <p14:creationId xmlns:p14="http://schemas.microsoft.com/office/powerpoint/2010/main" val="3019398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45F6A-229E-2C44-A7AF-F067ACDA23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1BA110-F903-3342-90DC-205F430D7E0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D2D14F-025C-284C-B563-D74A1D6C3AD5}"/>
              </a:ext>
            </a:extLst>
          </p:cNvPr>
          <p:cNvSpPr>
            <a:spLocks noGrp="1"/>
          </p:cNvSpPr>
          <p:nvPr>
            <p:ph type="dt" sz="half" idx="10"/>
          </p:nvPr>
        </p:nvSpPr>
        <p:spPr/>
        <p:txBody>
          <a:bodyPr/>
          <a:lstStyle/>
          <a:p>
            <a:fld id="{9911680D-8624-D045-89CC-EA46E1CAA4C2}" type="datetimeFigureOut">
              <a:rPr lang="en-US" smtClean="0"/>
              <a:t>9/20/2022</a:t>
            </a:fld>
            <a:endParaRPr lang="en-US"/>
          </a:p>
        </p:txBody>
      </p:sp>
      <p:sp>
        <p:nvSpPr>
          <p:cNvPr id="5" name="Footer Placeholder 4">
            <a:extLst>
              <a:ext uri="{FF2B5EF4-FFF2-40B4-BE49-F238E27FC236}">
                <a16:creationId xmlns:a16="http://schemas.microsoft.com/office/drawing/2014/main" id="{D387AE29-5AD0-4B46-810D-F7DEC8E05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6E3C1E-858E-0A4D-80E1-0F042D4FA8C1}"/>
              </a:ext>
            </a:extLst>
          </p:cNvPr>
          <p:cNvSpPr>
            <a:spLocks noGrp="1"/>
          </p:cNvSpPr>
          <p:nvPr>
            <p:ph type="sldNum" sz="quarter" idx="12"/>
          </p:nvPr>
        </p:nvSpPr>
        <p:spPr/>
        <p:txBody>
          <a:bodyPr/>
          <a:lstStyle/>
          <a:p>
            <a:fld id="{BCB34759-3F0A-0343-A8C3-A48526F0109B}" type="slidenum">
              <a:rPr lang="en-US" smtClean="0"/>
              <a:t>‹#›</a:t>
            </a:fld>
            <a:endParaRPr lang="en-US"/>
          </a:p>
        </p:txBody>
      </p:sp>
    </p:spTree>
    <p:extLst>
      <p:ext uri="{BB962C8B-B14F-4D97-AF65-F5344CB8AC3E}">
        <p14:creationId xmlns:p14="http://schemas.microsoft.com/office/powerpoint/2010/main" val="1068853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89DBD0-20CC-8C42-AF8D-8D7886259A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D64D81-5A89-4B41-988D-4BAF484F7B5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20B969-D202-C745-8855-AE32E9CAE868}"/>
              </a:ext>
            </a:extLst>
          </p:cNvPr>
          <p:cNvSpPr>
            <a:spLocks noGrp="1"/>
          </p:cNvSpPr>
          <p:nvPr>
            <p:ph type="dt" sz="half" idx="10"/>
          </p:nvPr>
        </p:nvSpPr>
        <p:spPr/>
        <p:txBody>
          <a:bodyPr/>
          <a:lstStyle/>
          <a:p>
            <a:fld id="{9911680D-8624-D045-89CC-EA46E1CAA4C2}" type="datetimeFigureOut">
              <a:rPr lang="en-US" smtClean="0"/>
              <a:t>9/20/2022</a:t>
            </a:fld>
            <a:endParaRPr lang="en-US"/>
          </a:p>
        </p:txBody>
      </p:sp>
      <p:sp>
        <p:nvSpPr>
          <p:cNvPr id="5" name="Footer Placeholder 4">
            <a:extLst>
              <a:ext uri="{FF2B5EF4-FFF2-40B4-BE49-F238E27FC236}">
                <a16:creationId xmlns:a16="http://schemas.microsoft.com/office/drawing/2014/main" id="{04154DD8-52C6-FC40-B5BB-19650D5CC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42DA3-03C7-EE49-A944-348523A01F36}"/>
              </a:ext>
            </a:extLst>
          </p:cNvPr>
          <p:cNvSpPr>
            <a:spLocks noGrp="1"/>
          </p:cNvSpPr>
          <p:nvPr>
            <p:ph type="sldNum" sz="quarter" idx="12"/>
          </p:nvPr>
        </p:nvSpPr>
        <p:spPr/>
        <p:txBody>
          <a:bodyPr/>
          <a:lstStyle/>
          <a:p>
            <a:fld id="{BCB34759-3F0A-0343-A8C3-A48526F0109B}" type="slidenum">
              <a:rPr lang="en-US" smtClean="0"/>
              <a:t>‹#›</a:t>
            </a:fld>
            <a:endParaRPr lang="en-US"/>
          </a:p>
        </p:txBody>
      </p:sp>
    </p:spTree>
    <p:extLst>
      <p:ext uri="{BB962C8B-B14F-4D97-AF65-F5344CB8AC3E}">
        <p14:creationId xmlns:p14="http://schemas.microsoft.com/office/powerpoint/2010/main" val="3334272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A420368-2BEA-F846-AE1E-425EE34C6C5A}"/>
              </a:ext>
            </a:extLst>
          </p:cNvPr>
          <p:cNvSpPr txBox="1">
            <a:spLocks/>
          </p:cNvSpPr>
          <p:nvPr userDrawn="1"/>
        </p:nvSpPr>
        <p:spPr>
          <a:xfrm>
            <a:off x="0" y="4089116"/>
            <a:ext cx="12192000" cy="2853286"/>
          </a:xfrm>
          <a:prstGeom prst="rect">
            <a:avLst/>
          </a:prstGeom>
          <a:solidFill>
            <a:srgbClr val="102169"/>
          </a:solidFill>
        </p:spPr>
        <p:txBody>
          <a:bodyPr vert="horz" lIns="91440" tIns="45720" rIns="91440" bIns="45720" rtlCol="0">
            <a:normAutofit/>
          </a:bodyPr>
          <a:lstStyle>
            <a:lvl1pPr marL="0" indent="0" algn="l" defTabSz="914400" rtl="0" eaLnBrk="1" latinLnBrk="0" hangingPunct="1">
              <a:lnSpc>
                <a:spcPct val="110000"/>
              </a:lnSpc>
              <a:spcBef>
                <a:spcPts val="1000"/>
              </a:spcBef>
              <a:buClr>
                <a:srgbClr val="102169"/>
              </a:buClr>
              <a:buFontTx/>
              <a:buNone/>
              <a:defRPr sz="2000" kern="1200">
                <a:solidFill>
                  <a:srgbClr val="44444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solidFill>
                <a:schemeClr val="bg1"/>
              </a:solidFill>
              <a:latin typeface="Trenda" pitchFamily="2" charset="77"/>
            </a:endParaRPr>
          </a:p>
          <a:p>
            <a:endParaRPr lang="en-US">
              <a:solidFill>
                <a:schemeClr val="bg1"/>
              </a:solidFill>
              <a:latin typeface="Trenda" pitchFamily="2" charset="77"/>
            </a:endParaRPr>
          </a:p>
        </p:txBody>
      </p:sp>
      <p:pic>
        <p:nvPicPr>
          <p:cNvPr id="9" name="Picture 8">
            <a:extLst>
              <a:ext uri="{FF2B5EF4-FFF2-40B4-BE49-F238E27FC236}">
                <a16:creationId xmlns:a16="http://schemas.microsoft.com/office/drawing/2014/main" id="{AC09FB76-9D6F-A54A-9AEC-440252B8C745}"/>
              </a:ext>
            </a:extLst>
          </p:cNvPr>
          <p:cNvPicPr>
            <a:picLocks noChangeAspect="1"/>
          </p:cNvPicPr>
          <p:nvPr userDrawn="1"/>
        </p:nvPicPr>
        <p:blipFill>
          <a:blip r:embed="rId2"/>
          <a:stretch>
            <a:fillRect/>
          </a:stretch>
        </p:blipFill>
        <p:spPr>
          <a:xfrm>
            <a:off x="797118" y="4623655"/>
            <a:ext cx="3130111" cy="1460236"/>
          </a:xfrm>
          <a:prstGeom prst="rect">
            <a:avLst/>
          </a:prstGeom>
        </p:spPr>
      </p:pic>
    </p:spTree>
    <p:extLst>
      <p:ext uri="{BB962C8B-B14F-4D97-AF65-F5344CB8AC3E}">
        <p14:creationId xmlns:p14="http://schemas.microsoft.com/office/powerpoint/2010/main" val="510374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03E79-C958-6746-BEC4-2305BDBD38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007846-39BF-0B43-A275-83C9F16C1AF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0EA69-8B1B-5C44-8247-A18D22DDD872}"/>
              </a:ext>
            </a:extLst>
          </p:cNvPr>
          <p:cNvSpPr>
            <a:spLocks noGrp="1"/>
          </p:cNvSpPr>
          <p:nvPr>
            <p:ph type="dt" sz="half" idx="10"/>
          </p:nvPr>
        </p:nvSpPr>
        <p:spPr/>
        <p:txBody>
          <a:bodyPr/>
          <a:lstStyle/>
          <a:p>
            <a:fld id="{9911680D-8624-D045-89CC-EA46E1CAA4C2}" type="datetimeFigureOut">
              <a:rPr lang="en-US" smtClean="0"/>
              <a:t>9/20/2022</a:t>
            </a:fld>
            <a:endParaRPr lang="en-US"/>
          </a:p>
        </p:txBody>
      </p:sp>
      <p:sp>
        <p:nvSpPr>
          <p:cNvPr id="5" name="Footer Placeholder 4">
            <a:extLst>
              <a:ext uri="{FF2B5EF4-FFF2-40B4-BE49-F238E27FC236}">
                <a16:creationId xmlns:a16="http://schemas.microsoft.com/office/drawing/2014/main" id="{B2701B9E-95F8-034C-BDAB-D9610D527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C79E40-A4DF-684D-B986-0A59BDC5CFDB}"/>
              </a:ext>
            </a:extLst>
          </p:cNvPr>
          <p:cNvSpPr>
            <a:spLocks noGrp="1"/>
          </p:cNvSpPr>
          <p:nvPr>
            <p:ph type="sldNum" sz="quarter" idx="12"/>
          </p:nvPr>
        </p:nvSpPr>
        <p:spPr/>
        <p:txBody>
          <a:bodyPr/>
          <a:lstStyle/>
          <a:p>
            <a:fld id="{BCB34759-3F0A-0343-A8C3-A48526F0109B}" type="slidenum">
              <a:rPr lang="en-US" smtClean="0"/>
              <a:t>‹#›</a:t>
            </a:fld>
            <a:endParaRPr lang="en-US"/>
          </a:p>
        </p:txBody>
      </p:sp>
    </p:spTree>
    <p:extLst>
      <p:ext uri="{BB962C8B-B14F-4D97-AF65-F5344CB8AC3E}">
        <p14:creationId xmlns:p14="http://schemas.microsoft.com/office/powerpoint/2010/main" val="2311025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945A9-9F7E-E347-8185-05C723734C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AC3B89-DE56-7A42-BBC0-3505BFDFCE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355479B-FC42-8945-A08A-E6266ACC0929}"/>
              </a:ext>
            </a:extLst>
          </p:cNvPr>
          <p:cNvSpPr>
            <a:spLocks noGrp="1"/>
          </p:cNvSpPr>
          <p:nvPr>
            <p:ph type="dt" sz="half" idx="10"/>
          </p:nvPr>
        </p:nvSpPr>
        <p:spPr/>
        <p:txBody>
          <a:bodyPr/>
          <a:lstStyle/>
          <a:p>
            <a:fld id="{9911680D-8624-D045-89CC-EA46E1CAA4C2}" type="datetimeFigureOut">
              <a:rPr lang="en-US" smtClean="0"/>
              <a:t>9/20/2022</a:t>
            </a:fld>
            <a:endParaRPr lang="en-US"/>
          </a:p>
        </p:txBody>
      </p:sp>
      <p:sp>
        <p:nvSpPr>
          <p:cNvPr id="5" name="Footer Placeholder 4">
            <a:extLst>
              <a:ext uri="{FF2B5EF4-FFF2-40B4-BE49-F238E27FC236}">
                <a16:creationId xmlns:a16="http://schemas.microsoft.com/office/drawing/2014/main" id="{A3B289D5-7634-2F47-8E25-2C2832839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A5FCB7-3338-2541-96A1-5E7649293A61}"/>
              </a:ext>
            </a:extLst>
          </p:cNvPr>
          <p:cNvSpPr>
            <a:spLocks noGrp="1"/>
          </p:cNvSpPr>
          <p:nvPr>
            <p:ph type="sldNum" sz="quarter" idx="12"/>
          </p:nvPr>
        </p:nvSpPr>
        <p:spPr/>
        <p:txBody>
          <a:bodyPr/>
          <a:lstStyle/>
          <a:p>
            <a:fld id="{BCB34759-3F0A-0343-A8C3-A48526F0109B}" type="slidenum">
              <a:rPr lang="en-US" smtClean="0"/>
              <a:t>‹#›</a:t>
            </a:fld>
            <a:endParaRPr lang="en-US"/>
          </a:p>
        </p:txBody>
      </p:sp>
    </p:spTree>
    <p:extLst>
      <p:ext uri="{BB962C8B-B14F-4D97-AF65-F5344CB8AC3E}">
        <p14:creationId xmlns:p14="http://schemas.microsoft.com/office/powerpoint/2010/main" val="3490607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F8B6A-F545-C84C-AE94-A50D51C34F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D76DE6-B19F-874E-BD82-3DC4E7FA74B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01E19C-5C2E-074C-AB16-663B67B82A7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B403CF-ED9E-4E49-AD8A-1E746BD18872}"/>
              </a:ext>
            </a:extLst>
          </p:cNvPr>
          <p:cNvSpPr>
            <a:spLocks noGrp="1"/>
          </p:cNvSpPr>
          <p:nvPr>
            <p:ph type="dt" sz="half" idx="10"/>
          </p:nvPr>
        </p:nvSpPr>
        <p:spPr/>
        <p:txBody>
          <a:bodyPr/>
          <a:lstStyle/>
          <a:p>
            <a:fld id="{9911680D-8624-D045-89CC-EA46E1CAA4C2}" type="datetimeFigureOut">
              <a:rPr lang="en-US" smtClean="0"/>
              <a:t>9/20/2022</a:t>
            </a:fld>
            <a:endParaRPr lang="en-US"/>
          </a:p>
        </p:txBody>
      </p:sp>
      <p:sp>
        <p:nvSpPr>
          <p:cNvPr id="6" name="Footer Placeholder 5">
            <a:extLst>
              <a:ext uri="{FF2B5EF4-FFF2-40B4-BE49-F238E27FC236}">
                <a16:creationId xmlns:a16="http://schemas.microsoft.com/office/drawing/2014/main" id="{EC04E0D0-E5F8-F74C-8738-F3407A1CD1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3D29EC-63C1-064B-A690-2836AE2D3954}"/>
              </a:ext>
            </a:extLst>
          </p:cNvPr>
          <p:cNvSpPr>
            <a:spLocks noGrp="1"/>
          </p:cNvSpPr>
          <p:nvPr>
            <p:ph type="sldNum" sz="quarter" idx="12"/>
          </p:nvPr>
        </p:nvSpPr>
        <p:spPr/>
        <p:txBody>
          <a:bodyPr/>
          <a:lstStyle/>
          <a:p>
            <a:fld id="{BCB34759-3F0A-0343-A8C3-A48526F0109B}" type="slidenum">
              <a:rPr lang="en-US" smtClean="0"/>
              <a:t>‹#›</a:t>
            </a:fld>
            <a:endParaRPr lang="en-US"/>
          </a:p>
        </p:txBody>
      </p:sp>
    </p:spTree>
    <p:extLst>
      <p:ext uri="{BB962C8B-B14F-4D97-AF65-F5344CB8AC3E}">
        <p14:creationId xmlns:p14="http://schemas.microsoft.com/office/powerpoint/2010/main" val="2888863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27170-0929-1C46-B4E6-20DDA7E3F6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4EF824-41D2-4244-8F60-B50DA22796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37A911-CFBA-1544-B532-0FBA9953888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45C619-A36D-5D4F-9F16-4336567E37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B492FA-DEE4-984F-BF09-ABDAD9E6E0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B30B04-7E38-C540-9919-8D35ED68FF86}"/>
              </a:ext>
            </a:extLst>
          </p:cNvPr>
          <p:cNvSpPr>
            <a:spLocks noGrp="1"/>
          </p:cNvSpPr>
          <p:nvPr>
            <p:ph type="dt" sz="half" idx="10"/>
          </p:nvPr>
        </p:nvSpPr>
        <p:spPr/>
        <p:txBody>
          <a:bodyPr/>
          <a:lstStyle/>
          <a:p>
            <a:fld id="{9911680D-8624-D045-89CC-EA46E1CAA4C2}" type="datetimeFigureOut">
              <a:rPr lang="en-US" smtClean="0"/>
              <a:t>9/20/2022</a:t>
            </a:fld>
            <a:endParaRPr lang="en-US"/>
          </a:p>
        </p:txBody>
      </p:sp>
      <p:sp>
        <p:nvSpPr>
          <p:cNvPr id="8" name="Footer Placeholder 7">
            <a:extLst>
              <a:ext uri="{FF2B5EF4-FFF2-40B4-BE49-F238E27FC236}">
                <a16:creationId xmlns:a16="http://schemas.microsoft.com/office/drawing/2014/main" id="{20EE45C7-0DDF-AB42-9BA6-C6FD6B3578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4745B1-F2F0-3844-AC18-17282BCAE663}"/>
              </a:ext>
            </a:extLst>
          </p:cNvPr>
          <p:cNvSpPr>
            <a:spLocks noGrp="1"/>
          </p:cNvSpPr>
          <p:nvPr>
            <p:ph type="sldNum" sz="quarter" idx="12"/>
          </p:nvPr>
        </p:nvSpPr>
        <p:spPr/>
        <p:txBody>
          <a:bodyPr/>
          <a:lstStyle/>
          <a:p>
            <a:fld id="{BCB34759-3F0A-0343-A8C3-A48526F0109B}" type="slidenum">
              <a:rPr lang="en-US" smtClean="0"/>
              <a:t>‹#›</a:t>
            </a:fld>
            <a:endParaRPr lang="en-US"/>
          </a:p>
        </p:txBody>
      </p:sp>
    </p:spTree>
    <p:extLst>
      <p:ext uri="{BB962C8B-B14F-4D97-AF65-F5344CB8AC3E}">
        <p14:creationId xmlns:p14="http://schemas.microsoft.com/office/powerpoint/2010/main" val="2234043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6C23E-4330-C540-8B82-E5C7A67498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4DECA4-F59E-554E-8B27-6AF80F749704}"/>
              </a:ext>
            </a:extLst>
          </p:cNvPr>
          <p:cNvSpPr>
            <a:spLocks noGrp="1"/>
          </p:cNvSpPr>
          <p:nvPr>
            <p:ph type="dt" sz="half" idx="10"/>
          </p:nvPr>
        </p:nvSpPr>
        <p:spPr/>
        <p:txBody>
          <a:bodyPr/>
          <a:lstStyle/>
          <a:p>
            <a:fld id="{9911680D-8624-D045-89CC-EA46E1CAA4C2}" type="datetimeFigureOut">
              <a:rPr lang="en-US" smtClean="0"/>
              <a:t>9/20/2022</a:t>
            </a:fld>
            <a:endParaRPr lang="en-US"/>
          </a:p>
        </p:txBody>
      </p:sp>
      <p:sp>
        <p:nvSpPr>
          <p:cNvPr id="4" name="Footer Placeholder 3">
            <a:extLst>
              <a:ext uri="{FF2B5EF4-FFF2-40B4-BE49-F238E27FC236}">
                <a16:creationId xmlns:a16="http://schemas.microsoft.com/office/drawing/2014/main" id="{C7CC2849-3F15-5446-9641-DA57DDC7F8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CC4235-3FF7-F449-B03B-CCDF6E74846F}"/>
              </a:ext>
            </a:extLst>
          </p:cNvPr>
          <p:cNvSpPr>
            <a:spLocks noGrp="1"/>
          </p:cNvSpPr>
          <p:nvPr>
            <p:ph type="sldNum" sz="quarter" idx="12"/>
          </p:nvPr>
        </p:nvSpPr>
        <p:spPr/>
        <p:txBody>
          <a:bodyPr/>
          <a:lstStyle/>
          <a:p>
            <a:fld id="{BCB34759-3F0A-0343-A8C3-A48526F0109B}" type="slidenum">
              <a:rPr lang="en-US" smtClean="0"/>
              <a:t>‹#›</a:t>
            </a:fld>
            <a:endParaRPr lang="en-US"/>
          </a:p>
        </p:txBody>
      </p:sp>
    </p:spTree>
    <p:extLst>
      <p:ext uri="{BB962C8B-B14F-4D97-AF65-F5344CB8AC3E}">
        <p14:creationId xmlns:p14="http://schemas.microsoft.com/office/powerpoint/2010/main" val="663000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22FFE0-F914-7346-9C05-3946A251B7D5}"/>
              </a:ext>
            </a:extLst>
          </p:cNvPr>
          <p:cNvSpPr>
            <a:spLocks noGrp="1"/>
          </p:cNvSpPr>
          <p:nvPr>
            <p:ph type="dt" sz="half" idx="10"/>
          </p:nvPr>
        </p:nvSpPr>
        <p:spPr/>
        <p:txBody>
          <a:bodyPr/>
          <a:lstStyle/>
          <a:p>
            <a:fld id="{9911680D-8624-D045-89CC-EA46E1CAA4C2}" type="datetimeFigureOut">
              <a:rPr lang="en-US" smtClean="0"/>
              <a:t>9/20/2022</a:t>
            </a:fld>
            <a:endParaRPr lang="en-US"/>
          </a:p>
        </p:txBody>
      </p:sp>
      <p:sp>
        <p:nvSpPr>
          <p:cNvPr id="3" name="Footer Placeholder 2">
            <a:extLst>
              <a:ext uri="{FF2B5EF4-FFF2-40B4-BE49-F238E27FC236}">
                <a16:creationId xmlns:a16="http://schemas.microsoft.com/office/drawing/2014/main" id="{7C7E3E22-7A4B-704D-BC78-A7EF0E8004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9EDB9D-7279-B946-9D21-8C3F5263E17E}"/>
              </a:ext>
            </a:extLst>
          </p:cNvPr>
          <p:cNvSpPr>
            <a:spLocks noGrp="1"/>
          </p:cNvSpPr>
          <p:nvPr>
            <p:ph type="sldNum" sz="quarter" idx="12"/>
          </p:nvPr>
        </p:nvSpPr>
        <p:spPr/>
        <p:txBody>
          <a:bodyPr/>
          <a:lstStyle/>
          <a:p>
            <a:fld id="{BCB34759-3F0A-0343-A8C3-A48526F0109B}" type="slidenum">
              <a:rPr lang="en-US" smtClean="0"/>
              <a:t>‹#›</a:t>
            </a:fld>
            <a:endParaRPr lang="en-US"/>
          </a:p>
        </p:txBody>
      </p:sp>
    </p:spTree>
    <p:extLst>
      <p:ext uri="{BB962C8B-B14F-4D97-AF65-F5344CB8AC3E}">
        <p14:creationId xmlns:p14="http://schemas.microsoft.com/office/powerpoint/2010/main" val="236995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7B939-43A8-B043-BDD3-70426B5240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CDE528-945A-F948-AD39-0FA910E1FF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18E549-F8DE-FB45-A9BB-8F10BB939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D2CB9A-7337-CF47-ACD9-58E837008CBE}"/>
              </a:ext>
            </a:extLst>
          </p:cNvPr>
          <p:cNvSpPr>
            <a:spLocks noGrp="1"/>
          </p:cNvSpPr>
          <p:nvPr>
            <p:ph type="dt" sz="half" idx="10"/>
          </p:nvPr>
        </p:nvSpPr>
        <p:spPr/>
        <p:txBody>
          <a:bodyPr/>
          <a:lstStyle/>
          <a:p>
            <a:fld id="{9911680D-8624-D045-89CC-EA46E1CAA4C2}" type="datetimeFigureOut">
              <a:rPr lang="en-US" smtClean="0"/>
              <a:t>9/20/2022</a:t>
            </a:fld>
            <a:endParaRPr lang="en-US"/>
          </a:p>
        </p:txBody>
      </p:sp>
      <p:sp>
        <p:nvSpPr>
          <p:cNvPr id="6" name="Footer Placeholder 5">
            <a:extLst>
              <a:ext uri="{FF2B5EF4-FFF2-40B4-BE49-F238E27FC236}">
                <a16:creationId xmlns:a16="http://schemas.microsoft.com/office/drawing/2014/main" id="{C2535761-69DA-6745-984F-0C1415DDC5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389C5C-B083-A84F-8B25-0BC2728AF175}"/>
              </a:ext>
            </a:extLst>
          </p:cNvPr>
          <p:cNvSpPr>
            <a:spLocks noGrp="1"/>
          </p:cNvSpPr>
          <p:nvPr>
            <p:ph type="sldNum" sz="quarter" idx="12"/>
          </p:nvPr>
        </p:nvSpPr>
        <p:spPr/>
        <p:txBody>
          <a:bodyPr/>
          <a:lstStyle/>
          <a:p>
            <a:fld id="{BCB34759-3F0A-0343-A8C3-A48526F0109B}" type="slidenum">
              <a:rPr lang="en-US" smtClean="0"/>
              <a:t>‹#›</a:t>
            </a:fld>
            <a:endParaRPr lang="en-US"/>
          </a:p>
        </p:txBody>
      </p:sp>
    </p:spTree>
    <p:extLst>
      <p:ext uri="{BB962C8B-B14F-4D97-AF65-F5344CB8AC3E}">
        <p14:creationId xmlns:p14="http://schemas.microsoft.com/office/powerpoint/2010/main" val="35282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CFE25-2E5C-B148-9152-04C4F56FC0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320759-D325-C042-8605-0C4CEFCFC9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D55F5B-C242-7C4D-8A17-B4EAC8CC4A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0BBA23A-16AD-FC4E-96F3-DB69188602C2}"/>
              </a:ext>
            </a:extLst>
          </p:cNvPr>
          <p:cNvSpPr>
            <a:spLocks noGrp="1"/>
          </p:cNvSpPr>
          <p:nvPr>
            <p:ph type="dt" sz="half" idx="10"/>
          </p:nvPr>
        </p:nvSpPr>
        <p:spPr/>
        <p:txBody>
          <a:bodyPr/>
          <a:lstStyle/>
          <a:p>
            <a:fld id="{9911680D-8624-D045-89CC-EA46E1CAA4C2}" type="datetimeFigureOut">
              <a:rPr lang="en-US" smtClean="0"/>
              <a:t>9/20/2022</a:t>
            </a:fld>
            <a:endParaRPr lang="en-US"/>
          </a:p>
        </p:txBody>
      </p:sp>
      <p:sp>
        <p:nvSpPr>
          <p:cNvPr id="6" name="Footer Placeholder 5">
            <a:extLst>
              <a:ext uri="{FF2B5EF4-FFF2-40B4-BE49-F238E27FC236}">
                <a16:creationId xmlns:a16="http://schemas.microsoft.com/office/drawing/2014/main" id="{1D8A6D65-5411-7941-8B52-C53E883951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94D58-1C7E-1547-A3BF-35F6A8C2D0D4}"/>
              </a:ext>
            </a:extLst>
          </p:cNvPr>
          <p:cNvSpPr>
            <a:spLocks noGrp="1"/>
          </p:cNvSpPr>
          <p:nvPr>
            <p:ph type="sldNum" sz="quarter" idx="12"/>
          </p:nvPr>
        </p:nvSpPr>
        <p:spPr/>
        <p:txBody>
          <a:bodyPr/>
          <a:lstStyle/>
          <a:p>
            <a:fld id="{BCB34759-3F0A-0343-A8C3-A48526F0109B}" type="slidenum">
              <a:rPr lang="en-US" smtClean="0"/>
              <a:t>‹#›</a:t>
            </a:fld>
            <a:endParaRPr lang="en-US"/>
          </a:p>
        </p:txBody>
      </p:sp>
    </p:spTree>
    <p:extLst>
      <p:ext uri="{BB962C8B-B14F-4D97-AF65-F5344CB8AC3E}">
        <p14:creationId xmlns:p14="http://schemas.microsoft.com/office/powerpoint/2010/main" val="3901189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E6141E-D3A1-C94F-840A-359AD2D68D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0E9E5F-B137-C04B-A42B-096E3A45BB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E4FF07-9CFD-2940-A7EE-505064D50A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1680D-8624-D045-89CC-EA46E1CAA4C2}" type="datetimeFigureOut">
              <a:rPr lang="en-US" smtClean="0"/>
              <a:t>9/20/2022</a:t>
            </a:fld>
            <a:endParaRPr lang="en-US"/>
          </a:p>
        </p:txBody>
      </p:sp>
      <p:sp>
        <p:nvSpPr>
          <p:cNvPr id="5" name="Footer Placeholder 4">
            <a:extLst>
              <a:ext uri="{FF2B5EF4-FFF2-40B4-BE49-F238E27FC236}">
                <a16:creationId xmlns:a16="http://schemas.microsoft.com/office/drawing/2014/main" id="{8F3D38A7-0F1A-4348-88CF-3975C68FFB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10DDA4-5CA0-F64D-BDB7-661CF15967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B34759-3F0A-0343-A8C3-A48526F0109B}" type="slidenum">
              <a:rPr lang="en-US" smtClean="0"/>
              <a:t>‹#›</a:t>
            </a:fld>
            <a:endParaRPr lang="en-US"/>
          </a:p>
        </p:txBody>
      </p:sp>
    </p:spTree>
    <p:extLst>
      <p:ext uri="{BB962C8B-B14F-4D97-AF65-F5344CB8AC3E}">
        <p14:creationId xmlns:p14="http://schemas.microsoft.com/office/powerpoint/2010/main" val="2419978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hyperlink" Target="https://thedennisgroupinc-my.sharepoint.com/:b:/g/personal/cdennis_thedennisgroup_ca/Ec_k3r5eTF5KiX9Pgqda86gBq1if9_3SxVS9uzs-VGdkOQ?e=v4M7SL" TargetMode="External"/><Relationship Id="rId3" Type="http://schemas.openxmlformats.org/officeDocument/2006/relationships/image" Target="../media/image3.jpeg"/><Relationship Id="rId7" Type="http://schemas.openxmlformats.org/officeDocument/2006/relationships/hyperlink" Target="https://thedennisgroupinc-my.sharepoint.com/:b:/g/personal/cdennis_thedennisgroup_ca/ERaeomY-EcxHnYV8i5V2SuUBcpIDdDGrLo-APwOfLMKHWg?e=xa0L1d" TargetMode="Externa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hyperlink" Target="https://www.canadahelps.org/en/the-giving-report/" TargetMode="External"/><Relationship Id="rId5" Type="http://schemas.openxmlformats.org/officeDocument/2006/relationships/hyperlink" Target="https://canadianfamilyoffices.com/commentary/three-trends-that-will-influence-philanthropy-in-2022" TargetMode="External"/><Relationship Id="rId4" Type="http://schemas.openxmlformats.org/officeDocument/2006/relationships/hyperlink" Target="https://imaginecanada.ca/sites/default/files/Sector-Monitor-The-uneven-impact-of-the-pandemic-on-Canadian-charities.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5451231-3B06-D64D-92AC-F2976D2E94E6}"/>
              </a:ext>
            </a:extLst>
          </p:cNvPr>
          <p:cNvSpPr>
            <a:spLocks noGrp="1"/>
          </p:cNvSpPr>
          <p:nvPr>
            <p:ph type="subTitle" idx="4294967295"/>
          </p:nvPr>
        </p:nvSpPr>
        <p:spPr>
          <a:xfrm>
            <a:off x="0" y="4089400"/>
            <a:ext cx="12192000" cy="2852738"/>
          </a:xfrm>
          <a:solidFill>
            <a:srgbClr val="102169"/>
          </a:solidFill>
        </p:spPr>
        <p:txBody>
          <a:bodyPr vert="horz" lIns="91440" tIns="45720" rIns="91440" bIns="45720" rtlCol="0" anchor="t">
            <a:normAutofit/>
          </a:bodyPr>
          <a:lstStyle/>
          <a:p>
            <a:pPr algn="r"/>
            <a:endParaRPr lang="en-US" dirty="0">
              <a:solidFill>
                <a:schemeClr val="bg1"/>
              </a:solidFill>
            </a:endParaRPr>
          </a:p>
          <a:p>
            <a:pPr algn="r"/>
            <a:endParaRPr lang="en-US" dirty="0">
              <a:solidFill>
                <a:schemeClr val="bg1"/>
              </a:solidFill>
            </a:endParaRPr>
          </a:p>
          <a:p>
            <a:pPr marL="0" indent="0" algn="r">
              <a:buNone/>
            </a:pPr>
            <a:endParaRPr lang="en-US" dirty="0">
              <a:solidFill>
                <a:schemeClr val="bg1"/>
              </a:solidFill>
            </a:endParaRPr>
          </a:p>
          <a:p>
            <a:pPr marL="0" indent="0" algn="r">
              <a:buNone/>
            </a:pPr>
            <a:endParaRPr lang="en-US" dirty="0">
              <a:solidFill>
                <a:schemeClr val="bg1"/>
              </a:solidFill>
            </a:endParaRPr>
          </a:p>
          <a:p>
            <a:pPr marL="0" indent="0" algn="r">
              <a:buNone/>
            </a:pPr>
            <a:r>
              <a:rPr lang="en-US" dirty="0">
                <a:solidFill>
                  <a:schemeClr val="bg1"/>
                </a:solidFill>
              </a:rPr>
              <a:t>	    September 2022		   </a:t>
            </a:r>
          </a:p>
        </p:txBody>
      </p:sp>
      <p:pic>
        <p:nvPicPr>
          <p:cNvPr id="7" name="Picture 6">
            <a:extLst>
              <a:ext uri="{FF2B5EF4-FFF2-40B4-BE49-F238E27FC236}">
                <a16:creationId xmlns:a16="http://schemas.microsoft.com/office/drawing/2014/main" id="{333538C8-4BE8-6646-B4F9-9956C94C52EF}"/>
              </a:ext>
            </a:extLst>
          </p:cNvPr>
          <p:cNvPicPr>
            <a:picLocks noChangeAspect="1"/>
          </p:cNvPicPr>
          <p:nvPr/>
        </p:nvPicPr>
        <p:blipFill>
          <a:blip r:embed="rId2"/>
          <a:stretch>
            <a:fillRect/>
          </a:stretch>
        </p:blipFill>
        <p:spPr>
          <a:xfrm>
            <a:off x="8373575" y="4457961"/>
            <a:ext cx="3130111" cy="1460236"/>
          </a:xfrm>
          <a:prstGeom prst="rect">
            <a:avLst/>
          </a:prstGeom>
        </p:spPr>
      </p:pic>
      <p:sp>
        <p:nvSpPr>
          <p:cNvPr id="6" name="TextBox 5">
            <a:extLst>
              <a:ext uri="{FF2B5EF4-FFF2-40B4-BE49-F238E27FC236}">
                <a16:creationId xmlns:a16="http://schemas.microsoft.com/office/drawing/2014/main" id="{2FAFD9DF-9622-B76A-C383-4D048963A1F7}"/>
              </a:ext>
            </a:extLst>
          </p:cNvPr>
          <p:cNvSpPr txBox="1"/>
          <p:nvPr/>
        </p:nvSpPr>
        <p:spPr>
          <a:xfrm>
            <a:off x="419100" y="2414657"/>
            <a:ext cx="11303000" cy="1446550"/>
          </a:xfrm>
          <a:prstGeom prst="rect">
            <a:avLst/>
          </a:prstGeom>
          <a:noFill/>
        </p:spPr>
        <p:txBody>
          <a:bodyPr wrap="square" lIns="91440" tIns="45720" rIns="91440" bIns="45720" rtlCol="0" anchor="t">
            <a:spAutoFit/>
          </a:bodyPr>
          <a:lstStyle/>
          <a:p>
            <a:r>
              <a:rPr lang="en-CA" sz="4400" b="1" dirty="0">
                <a:solidFill>
                  <a:srgbClr val="102169"/>
                </a:solidFill>
                <a:ea typeface="+mj-ea"/>
                <a:cs typeface="+mj-cs"/>
              </a:rPr>
              <a:t>The New Normal – Philanthropy in a Pandemic</a:t>
            </a:r>
            <a:endParaRPr lang="en-US" dirty="0"/>
          </a:p>
          <a:p>
            <a:r>
              <a:rPr lang="en-CA" sz="2200" dirty="0">
                <a:ea typeface="+mj-ea"/>
                <a:cs typeface="Calibri" panose="020F0502020204030204"/>
              </a:rPr>
              <a:t>Chonée Dennis, President/CEO</a:t>
            </a:r>
          </a:p>
          <a:p>
            <a:r>
              <a:rPr lang="en-CA" sz="2200" dirty="0">
                <a:ea typeface="+mj-ea"/>
                <a:cs typeface="Calibri" panose="020F0502020204030204"/>
              </a:rPr>
              <a:t>Tracey Blodgett, Senior Consultant</a:t>
            </a:r>
          </a:p>
        </p:txBody>
      </p:sp>
    </p:spTree>
    <p:extLst>
      <p:ext uri="{BB962C8B-B14F-4D97-AF65-F5344CB8AC3E}">
        <p14:creationId xmlns:p14="http://schemas.microsoft.com/office/powerpoint/2010/main" val="2818632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8BE432-F37B-F7A6-AC1F-5FB7C99E648D}"/>
              </a:ext>
            </a:extLst>
          </p:cNvPr>
          <p:cNvPicPr>
            <a:picLocks noChangeAspect="1"/>
          </p:cNvPicPr>
          <p:nvPr/>
        </p:nvPicPr>
        <p:blipFill>
          <a:blip r:embed="rId2"/>
          <a:stretch>
            <a:fillRect/>
          </a:stretch>
        </p:blipFill>
        <p:spPr>
          <a:xfrm>
            <a:off x="0" y="0"/>
            <a:ext cx="4987636" cy="6858000"/>
          </a:xfrm>
          <a:prstGeom prst="rect">
            <a:avLst/>
          </a:prstGeom>
        </p:spPr>
      </p:pic>
      <p:pic>
        <p:nvPicPr>
          <p:cNvPr id="4" name="Picture 3" descr="Text, logo&#10;&#10;Description automatically generated">
            <a:extLst>
              <a:ext uri="{FF2B5EF4-FFF2-40B4-BE49-F238E27FC236}">
                <a16:creationId xmlns:a16="http://schemas.microsoft.com/office/drawing/2014/main" id="{9235F42B-2C17-A000-23B8-2B9FFA58FF9C}"/>
              </a:ext>
            </a:extLst>
          </p:cNvPr>
          <p:cNvPicPr>
            <a:picLocks noChangeAspect="1"/>
          </p:cNvPicPr>
          <p:nvPr/>
        </p:nvPicPr>
        <p:blipFill>
          <a:blip r:embed="rId3"/>
          <a:stretch>
            <a:fillRect/>
          </a:stretch>
        </p:blipFill>
        <p:spPr>
          <a:xfrm>
            <a:off x="9437914" y="5487998"/>
            <a:ext cx="2656114" cy="1239373"/>
          </a:xfrm>
          <a:prstGeom prst="rect">
            <a:avLst/>
          </a:prstGeom>
        </p:spPr>
      </p:pic>
      <p:sp>
        <p:nvSpPr>
          <p:cNvPr id="2" name="Title 1">
            <a:extLst>
              <a:ext uri="{FF2B5EF4-FFF2-40B4-BE49-F238E27FC236}">
                <a16:creationId xmlns:a16="http://schemas.microsoft.com/office/drawing/2014/main" id="{DB7AF2C3-2DFA-9784-5025-C9B9B8F1014F}"/>
              </a:ext>
            </a:extLst>
          </p:cNvPr>
          <p:cNvSpPr>
            <a:spLocks noGrp="1"/>
          </p:cNvSpPr>
          <p:nvPr>
            <p:ph type="title"/>
          </p:nvPr>
        </p:nvSpPr>
        <p:spPr/>
        <p:txBody>
          <a:bodyPr/>
          <a:lstStyle/>
          <a:p>
            <a:r>
              <a:rPr lang="en-CA" sz="4400" b="1">
                <a:solidFill>
                  <a:srgbClr val="102169"/>
                </a:solidFill>
                <a:latin typeface="+mn-lt"/>
              </a:rPr>
              <a:t>Donor Behaviour – Giving is Down</a:t>
            </a:r>
            <a:endParaRPr lang="en-CA"/>
          </a:p>
        </p:txBody>
      </p:sp>
      <p:pic>
        <p:nvPicPr>
          <p:cNvPr id="5" name="Content Placeholder 4">
            <a:extLst>
              <a:ext uri="{FF2B5EF4-FFF2-40B4-BE49-F238E27FC236}">
                <a16:creationId xmlns:a16="http://schemas.microsoft.com/office/drawing/2014/main" id="{CF4705F9-7A7D-511E-A0D6-EE9B9CF5ADCD}"/>
              </a:ext>
            </a:extLst>
          </p:cNvPr>
          <p:cNvPicPr>
            <a:picLocks noGrp="1" noChangeAspect="1"/>
          </p:cNvPicPr>
          <p:nvPr>
            <p:ph idx="1"/>
          </p:nvPr>
        </p:nvPicPr>
        <p:blipFill>
          <a:blip r:embed="rId4"/>
          <a:stretch>
            <a:fillRect/>
          </a:stretch>
        </p:blipFill>
        <p:spPr>
          <a:xfrm>
            <a:off x="1337210" y="1284938"/>
            <a:ext cx="7984590" cy="5207937"/>
          </a:xfrm>
          <a:ln>
            <a:solidFill>
              <a:schemeClr val="bg1">
                <a:lumMod val="85000"/>
              </a:schemeClr>
            </a:solidFill>
          </a:ln>
        </p:spPr>
      </p:pic>
      <p:sp>
        <p:nvSpPr>
          <p:cNvPr id="6" name="Oval 5">
            <a:extLst>
              <a:ext uri="{FF2B5EF4-FFF2-40B4-BE49-F238E27FC236}">
                <a16:creationId xmlns:a16="http://schemas.microsoft.com/office/drawing/2014/main" id="{C053EB05-11B8-BD5B-17CF-54A30EED08A8}"/>
              </a:ext>
            </a:extLst>
          </p:cNvPr>
          <p:cNvSpPr/>
          <p:nvPr/>
        </p:nvSpPr>
        <p:spPr>
          <a:xfrm>
            <a:off x="6889172" y="4721668"/>
            <a:ext cx="1750869" cy="15326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267643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7EC63C-2D8A-3CB1-0614-EF3D3D8FB145}"/>
              </a:ext>
            </a:extLst>
          </p:cNvPr>
          <p:cNvPicPr>
            <a:picLocks noChangeAspect="1"/>
          </p:cNvPicPr>
          <p:nvPr/>
        </p:nvPicPr>
        <p:blipFill>
          <a:blip r:embed="rId2"/>
          <a:stretch>
            <a:fillRect/>
          </a:stretch>
        </p:blipFill>
        <p:spPr>
          <a:xfrm>
            <a:off x="0" y="0"/>
            <a:ext cx="4987636" cy="6858000"/>
          </a:xfrm>
          <a:prstGeom prst="rect">
            <a:avLst/>
          </a:prstGeom>
        </p:spPr>
      </p:pic>
      <p:pic>
        <p:nvPicPr>
          <p:cNvPr id="4" name="Picture 3" descr="Text, logo&#10;&#10;Description automatically generated">
            <a:extLst>
              <a:ext uri="{FF2B5EF4-FFF2-40B4-BE49-F238E27FC236}">
                <a16:creationId xmlns:a16="http://schemas.microsoft.com/office/drawing/2014/main" id="{50F50E9E-D797-BE12-E730-19965C755331}"/>
              </a:ext>
            </a:extLst>
          </p:cNvPr>
          <p:cNvPicPr>
            <a:picLocks noChangeAspect="1"/>
          </p:cNvPicPr>
          <p:nvPr/>
        </p:nvPicPr>
        <p:blipFill>
          <a:blip r:embed="rId3"/>
          <a:stretch>
            <a:fillRect/>
          </a:stretch>
        </p:blipFill>
        <p:spPr>
          <a:xfrm>
            <a:off x="9437914" y="5487998"/>
            <a:ext cx="2656114" cy="1239373"/>
          </a:xfrm>
          <a:prstGeom prst="rect">
            <a:avLst/>
          </a:prstGeom>
        </p:spPr>
      </p:pic>
      <p:sp>
        <p:nvSpPr>
          <p:cNvPr id="2" name="Title 1">
            <a:extLst>
              <a:ext uri="{FF2B5EF4-FFF2-40B4-BE49-F238E27FC236}">
                <a16:creationId xmlns:a16="http://schemas.microsoft.com/office/drawing/2014/main" id="{92F652FF-2095-9399-F17F-F8624E79EF16}"/>
              </a:ext>
            </a:extLst>
          </p:cNvPr>
          <p:cNvSpPr>
            <a:spLocks noGrp="1"/>
          </p:cNvSpPr>
          <p:nvPr>
            <p:ph type="title"/>
          </p:nvPr>
        </p:nvSpPr>
        <p:spPr/>
        <p:txBody>
          <a:bodyPr/>
          <a:lstStyle/>
          <a:p>
            <a:r>
              <a:rPr lang="en-CA" sz="4400" b="1">
                <a:solidFill>
                  <a:srgbClr val="102169"/>
                </a:solidFill>
                <a:latin typeface="+mn-lt"/>
              </a:rPr>
              <a:t>Giving Gap</a:t>
            </a:r>
            <a:endParaRPr lang="en-CA"/>
          </a:p>
        </p:txBody>
      </p:sp>
      <p:pic>
        <p:nvPicPr>
          <p:cNvPr id="5" name="Content Placeholder 4">
            <a:extLst>
              <a:ext uri="{FF2B5EF4-FFF2-40B4-BE49-F238E27FC236}">
                <a16:creationId xmlns:a16="http://schemas.microsoft.com/office/drawing/2014/main" id="{F63CCED0-A39D-5BB6-CC66-37BF14E1D6E7}"/>
              </a:ext>
            </a:extLst>
          </p:cNvPr>
          <p:cNvPicPr>
            <a:picLocks noGrp="1" noChangeAspect="1"/>
          </p:cNvPicPr>
          <p:nvPr>
            <p:ph sz="half" idx="1"/>
          </p:nvPr>
        </p:nvPicPr>
        <p:blipFill>
          <a:blip r:embed="rId4"/>
          <a:stretch>
            <a:fillRect/>
          </a:stretch>
        </p:blipFill>
        <p:spPr>
          <a:xfrm>
            <a:off x="1028700" y="1347333"/>
            <a:ext cx="4290745" cy="4829630"/>
          </a:xfrm>
          <a:ln>
            <a:solidFill>
              <a:schemeClr val="bg1">
                <a:lumMod val="85000"/>
              </a:schemeClr>
            </a:solidFill>
          </a:ln>
        </p:spPr>
      </p:pic>
      <p:sp>
        <p:nvSpPr>
          <p:cNvPr id="6" name="Content Placeholder 5">
            <a:extLst>
              <a:ext uri="{FF2B5EF4-FFF2-40B4-BE49-F238E27FC236}">
                <a16:creationId xmlns:a16="http://schemas.microsoft.com/office/drawing/2014/main" id="{A88361CC-0E79-5105-5479-5A2FA2B6738E}"/>
              </a:ext>
            </a:extLst>
          </p:cNvPr>
          <p:cNvSpPr>
            <a:spLocks noGrp="1"/>
          </p:cNvSpPr>
          <p:nvPr>
            <p:ph sz="half" idx="2"/>
          </p:nvPr>
        </p:nvSpPr>
        <p:spPr>
          <a:xfrm>
            <a:off x="6172200" y="1347333"/>
            <a:ext cx="5181600" cy="4829629"/>
          </a:xfrm>
        </p:spPr>
        <p:txBody>
          <a:bodyPr/>
          <a:lstStyle/>
          <a:p>
            <a:pPr marL="0" indent="0">
              <a:buNone/>
            </a:pPr>
            <a:endParaRPr lang="en-CA" dirty="0"/>
          </a:p>
          <a:p>
            <a:pPr marL="0" indent="0">
              <a:buNone/>
            </a:pPr>
            <a:r>
              <a:rPr lang="en-CA" dirty="0"/>
              <a:t>“Giving gap somewhat eclipsed by larger giving and gifts by older donors”</a:t>
            </a:r>
          </a:p>
          <a:p>
            <a:r>
              <a:rPr lang="en-CA" dirty="0"/>
              <a:t>Giving synchronized with stock market</a:t>
            </a:r>
          </a:p>
          <a:p>
            <a:r>
              <a:rPr lang="en-CA" dirty="0"/>
              <a:t>Major and transformational gifts are up, from 2019</a:t>
            </a:r>
          </a:p>
          <a:p>
            <a:endParaRPr lang="en-CA" dirty="0"/>
          </a:p>
        </p:txBody>
      </p:sp>
      <p:sp>
        <p:nvSpPr>
          <p:cNvPr id="7" name="Oval 6">
            <a:extLst>
              <a:ext uri="{FF2B5EF4-FFF2-40B4-BE49-F238E27FC236}">
                <a16:creationId xmlns:a16="http://schemas.microsoft.com/office/drawing/2014/main" id="{5BA5A806-2E6D-D264-4C66-17354BE3A804}"/>
              </a:ext>
            </a:extLst>
          </p:cNvPr>
          <p:cNvSpPr/>
          <p:nvPr/>
        </p:nvSpPr>
        <p:spPr>
          <a:xfrm>
            <a:off x="3885500" y="2270414"/>
            <a:ext cx="1465118" cy="17159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13311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B6AFE2-5D38-8350-6541-1A6F315E8B01}"/>
              </a:ext>
            </a:extLst>
          </p:cNvPr>
          <p:cNvPicPr>
            <a:picLocks noChangeAspect="1"/>
          </p:cNvPicPr>
          <p:nvPr/>
        </p:nvPicPr>
        <p:blipFill>
          <a:blip r:embed="rId3"/>
          <a:stretch>
            <a:fillRect/>
          </a:stretch>
        </p:blipFill>
        <p:spPr>
          <a:xfrm>
            <a:off x="0" y="0"/>
            <a:ext cx="4987636" cy="6858000"/>
          </a:xfrm>
          <a:prstGeom prst="rect">
            <a:avLst/>
          </a:prstGeom>
        </p:spPr>
      </p:pic>
      <p:pic>
        <p:nvPicPr>
          <p:cNvPr id="5" name="Picture 4" descr="Text, logo&#10;&#10;Description automatically generated">
            <a:extLst>
              <a:ext uri="{FF2B5EF4-FFF2-40B4-BE49-F238E27FC236}">
                <a16:creationId xmlns:a16="http://schemas.microsoft.com/office/drawing/2014/main" id="{F6174553-A7E5-230B-BBAB-38D1ADC15024}"/>
              </a:ext>
            </a:extLst>
          </p:cNvPr>
          <p:cNvPicPr>
            <a:picLocks noChangeAspect="1"/>
          </p:cNvPicPr>
          <p:nvPr/>
        </p:nvPicPr>
        <p:blipFill>
          <a:blip r:embed="rId4"/>
          <a:stretch>
            <a:fillRect/>
          </a:stretch>
        </p:blipFill>
        <p:spPr>
          <a:xfrm>
            <a:off x="9437914" y="5487998"/>
            <a:ext cx="2656114" cy="1239373"/>
          </a:xfrm>
          <a:prstGeom prst="rect">
            <a:avLst/>
          </a:prstGeom>
        </p:spPr>
      </p:pic>
      <p:sp>
        <p:nvSpPr>
          <p:cNvPr id="2" name="Title 1">
            <a:extLst>
              <a:ext uri="{FF2B5EF4-FFF2-40B4-BE49-F238E27FC236}">
                <a16:creationId xmlns:a16="http://schemas.microsoft.com/office/drawing/2014/main" id="{119A5A7F-4E26-C633-604E-13EC47E9818E}"/>
              </a:ext>
            </a:extLst>
          </p:cNvPr>
          <p:cNvSpPr>
            <a:spLocks noGrp="1"/>
          </p:cNvSpPr>
          <p:nvPr>
            <p:ph type="title"/>
          </p:nvPr>
        </p:nvSpPr>
        <p:spPr/>
        <p:txBody>
          <a:bodyPr>
            <a:normAutofit/>
          </a:bodyPr>
          <a:lstStyle/>
          <a:p>
            <a:r>
              <a:rPr lang="en-CA" sz="3800" b="1" dirty="0">
                <a:solidFill>
                  <a:srgbClr val="102169"/>
                </a:solidFill>
                <a:latin typeface="+mn-lt"/>
              </a:rPr>
              <a:t>Donor Behaviour</a:t>
            </a:r>
          </a:p>
        </p:txBody>
      </p:sp>
      <p:sp>
        <p:nvSpPr>
          <p:cNvPr id="3" name="Content Placeholder 2">
            <a:extLst>
              <a:ext uri="{FF2B5EF4-FFF2-40B4-BE49-F238E27FC236}">
                <a16:creationId xmlns:a16="http://schemas.microsoft.com/office/drawing/2014/main" id="{2E309969-5C10-244E-4DCB-A869ACE88375}"/>
              </a:ext>
            </a:extLst>
          </p:cNvPr>
          <p:cNvSpPr>
            <a:spLocks noGrp="1"/>
          </p:cNvSpPr>
          <p:nvPr>
            <p:ph idx="1"/>
          </p:nvPr>
        </p:nvSpPr>
        <p:spPr>
          <a:xfrm>
            <a:off x="838200" y="1447800"/>
            <a:ext cx="10515600" cy="4576763"/>
          </a:xfrm>
        </p:spPr>
        <p:txBody>
          <a:bodyPr>
            <a:noAutofit/>
          </a:bodyPr>
          <a:lstStyle/>
          <a:p>
            <a:pPr marL="0" indent="0">
              <a:buNone/>
            </a:pPr>
            <a:r>
              <a:rPr lang="en-CA" b="1" i="0" dirty="0">
                <a:solidFill>
                  <a:srgbClr val="191919"/>
                </a:solidFill>
                <a:effectLst/>
                <a:cs typeface="Frank Ruhl Libre" panose="00000500000000000000" pitchFamily="2" charset="-79"/>
              </a:rPr>
              <a:t>Light at the end </a:t>
            </a:r>
            <a:r>
              <a:rPr lang="en-CA" b="1" dirty="0">
                <a:solidFill>
                  <a:srgbClr val="191919"/>
                </a:solidFill>
                <a:cs typeface="Frank Ruhl Libre" panose="00000500000000000000" pitchFamily="2" charset="-79"/>
              </a:rPr>
              <a:t>of the tunnel…</a:t>
            </a:r>
          </a:p>
          <a:p>
            <a:r>
              <a:rPr lang="en-CA" i="0" dirty="0">
                <a:solidFill>
                  <a:srgbClr val="191919"/>
                </a:solidFill>
                <a:effectLst/>
                <a:cs typeface="Frank Ruhl Libre" panose="00000500000000000000" pitchFamily="2" charset="-79"/>
              </a:rPr>
              <a:t>Family-owned Businesses: Emerging New Philanthropists</a:t>
            </a:r>
          </a:p>
          <a:p>
            <a:pPr>
              <a:spcAft>
                <a:spcPts val="600"/>
              </a:spcAft>
            </a:pPr>
            <a:r>
              <a:rPr lang="en-US" dirty="0"/>
              <a:t>Increased awareness of the valuable role philanthropy can play in the community and within their families</a:t>
            </a:r>
          </a:p>
          <a:p>
            <a:pPr lvl="1">
              <a:spcBef>
                <a:spcPts val="0"/>
              </a:spcBef>
            </a:pPr>
            <a:r>
              <a:rPr lang="en-US" sz="2800" dirty="0"/>
              <a:t>anchoring values</a:t>
            </a:r>
          </a:p>
          <a:p>
            <a:pPr lvl="1">
              <a:spcBef>
                <a:spcPts val="0"/>
              </a:spcBef>
            </a:pPr>
            <a:r>
              <a:rPr lang="en-US" sz="2800" dirty="0"/>
              <a:t>aiding in the moral and leadership development of children</a:t>
            </a:r>
          </a:p>
          <a:p>
            <a:pPr lvl="1">
              <a:spcBef>
                <a:spcPts val="0"/>
              </a:spcBef>
            </a:pPr>
            <a:r>
              <a:rPr lang="en-US" sz="2800" dirty="0"/>
              <a:t>shared purpose across generations and branches</a:t>
            </a:r>
          </a:p>
          <a:p>
            <a:pPr>
              <a:spcAft>
                <a:spcPts val="600"/>
              </a:spcAft>
            </a:pPr>
            <a:r>
              <a:rPr lang="en-US" dirty="0"/>
              <a:t>Philanthropy seen as growing in important, core to business and client retention - </a:t>
            </a:r>
            <a:r>
              <a:rPr lang="en-US" b="0" i="0" dirty="0">
                <a:effectLst/>
              </a:rPr>
              <a:t>intentional in their giving</a:t>
            </a:r>
          </a:p>
          <a:p>
            <a:pPr>
              <a:spcAft>
                <a:spcPts val="600"/>
              </a:spcAft>
            </a:pPr>
            <a:r>
              <a:rPr lang="en-US" b="0" i="0" dirty="0">
                <a:effectLst/>
              </a:rPr>
              <a:t>Engaging independent philanthropic counsel or accessing numerous philanthropy offerings </a:t>
            </a:r>
            <a:endParaRPr lang="en-CA" dirty="0">
              <a:solidFill>
                <a:srgbClr val="FF0000"/>
              </a:solidFill>
            </a:endParaRPr>
          </a:p>
        </p:txBody>
      </p:sp>
    </p:spTree>
    <p:extLst>
      <p:ext uri="{BB962C8B-B14F-4D97-AF65-F5344CB8AC3E}">
        <p14:creationId xmlns:p14="http://schemas.microsoft.com/office/powerpoint/2010/main" val="699007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2DED87-9519-833A-086F-2C7BA421F267}"/>
              </a:ext>
            </a:extLst>
          </p:cNvPr>
          <p:cNvPicPr>
            <a:picLocks noChangeAspect="1"/>
          </p:cNvPicPr>
          <p:nvPr/>
        </p:nvPicPr>
        <p:blipFill>
          <a:blip r:embed="rId3"/>
          <a:stretch>
            <a:fillRect/>
          </a:stretch>
        </p:blipFill>
        <p:spPr>
          <a:xfrm>
            <a:off x="0" y="0"/>
            <a:ext cx="4987636" cy="6858000"/>
          </a:xfrm>
          <a:prstGeom prst="rect">
            <a:avLst/>
          </a:prstGeom>
        </p:spPr>
      </p:pic>
      <p:pic>
        <p:nvPicPr>
          <p:cNvPr id="5" name="Picture 4" descr="Text, logo&#10;&#10;Description automatically generated">
            <a:extLst>
              <a:ext uri="{FF2B5EF4-FFF2-40B4-BE49-F238E27FC236}">
                <a16:creationId xmlns:a16="http://schemas.microsoft.com/office/drawing/2014/main" id="{CF360E13-5E13-47AD-670A-9009CF081415}"/>
              </a:ext>
            </a:extLst>
          </p:cNvPr>
          <p:cNvPicPr>
            <a:picLocks noChangeAspect="1"/>
          </p:cNvPicPr>
          <p:nvPr/>
        </p:nvPicPr>
        <p:blipFill>
          <a:blip r:embed="rId4"/>
          <a:stretch>
            <a:fillRect/>
          </a:stretch>
        </p:blipFill>
        <p:spPr>
          <a:xfrm>
            <a:off x="9437914" y="5487998"/>
            <a:ext cx="2656114" cy="1239373"/>
          </a:xfrm>
          <a:prstGeom prst="rect">
            <a:avLst/>
          </a:prstGeom>
        </p:spPr>
      </p:pic>
      <p:sp>
        <p:nvSpPr>
          <p:cNvPr id="2" name="Title 1">
            <a:extLst>
              <a:ext uri="{FF2B5EF4-FFF2-40B4-BE49-F238E27FC236}">
                <a16:creationId xmlns:a16="http://schemas.microsoft.com/office/drawing/2014/main" id="{119A5A7F-4E26-C633-604E-13EC47E9818E}"/>
              </a:ext>
            </a:extLst>
          </p:cNvPr>
          <p:cNvSpPr>
            <a:spLocks noGrp="1"/>
          </p:cNvSpPr>
          <p:nvPr>
            <p:ph type="title"/>
          </p:nvPr>
        </p:nvSpPr>
        <p:spPr>
          <a:xfrm>
            <a:off x="838200" y="365125"/>
            <a:ext cx="10515600" cy="1057275"/>
          </a:xfrm>
        </p:spPr>
        <p:txBody>
          <a:bodyPr>
            <a:normAutofit/>
          </a:bodyPr>
          <a:lstStyle/>
          <a:p>
            <a:r>
              <a:rPr lang="en-CA" sz="3800" b="1">
                <a:solidFill>
                  <a:srgbClr val="102169"/>
                </a:solidFill>
                <a:latin typeface="+mn-lt"/>
              </a:rPr>
              <a:t>Donor Behaviour</a:t>
            </a:r>
          </a:p>
        </p:txBody>
      </p:sp>
      <p:sp>
        <p:nvSpPr>
          <p:cNvPr id="3" name="Content Placeholder 2">
            <a:extLst>
              <a:ext uri="{FF2B5EF4-FFF2-40B4-BE49-F238E27FC236}">
                <a16:creationId xmlns:a16="http://schemas.microsoft.com/office/drawing/2014/main" id="{2E309969-5C10-244E-4DCB-A869ACE88375}"/>
              </a:ext>
            </a:extLst>
          </p:cNvPr>
          <p:cNvSpPr>
            <a:spLocks noGrp="1"/>
          </p:cNvSpPr>
          <p:nvPr>
            <p:ph idx="1"/>
          </p:nvPr>
        </p:nvSpPr>
        <p:spPr>
          <a:xfrm>
            <a:off x="838200" y="1166818"/>
            <a:ext cx="10515600" cy="4576763"/>
          </a:xfrm>
        </p:spPr>
        <p:txBody>
          <a:bodyPr vert="horz" lIns="91440" tIns="45720" rIns="91440" bIns="45720" rtlCol="0" anchor="t">
            <a:noAutofit/>
          </a:bodyPr>
          <a:lstStyle/>
          <a:p>
            <a:pPr marL="0" indent="0">
              <a:buNone/>
            </a:pPr>
            <a:r>
              <a:rPr lang="en-US" b="1" i="0" dirty="0">
                <a:solidFill>
                  <a:srgbClr val="191919"/>
                </a:solidFill>
                <a:effectLst/>
                <a:cs typeface="Frank Ruhl Libre" panose="00000500000000000000" pitchFamily="2" charset="-79"/>
              </a:rPr>
              <a:t>From Charitable Giving to Charitable </a:t>
            </a:r>
            <a:r>
              <a:rPr lang="en-US" b="1" dirty="0">
                <a:solidFill>
                  <a:srgbClr val="191919"/>
                </a:solidFill>
                <a:cs typeface="Frank Ruhl Libre" panose="00000500000000000000" pitchFamily="2" charset="-79"/>
              </a:rPr>
              <a:t>L</a:t>
            </a:r>
            <a:r>
              <a:rPr lang="en-US" b="1" i="0" dirty="0">
                <a:solidFill>
                  <a:srgbClr val="191919"/>
                </a:solidFill>
                <a:effectLst/>
                <a:cs typeface="Frank Ruhl Libre" panose="00000500000000000000" pitchFamily="2" charset="-79"/>
              </a:rPr>
              <a:t>iving</a:t>
            </a:r>
          </a:p>
          <a:p>
            <a:pPr>
              <a:spcAft>
                <a:spcPts val="600"/>
              </a:spcAft>
            </a:pPr>
            <a:r>
              <a:rPr lang="en-US" b="0" i="0" dirty="0">
                <a:effectLst/>
              </a:rPr>
              <a:t>Alignment of values and priorities to make a difference</a:t>
            </a:r>
          </a:p>
          <a:p>
            <a:pPr>
              <a:spcAft>
                <a:spcPts val="600"/>
              </a:spcAft>
            </a:pPr>
            <a:r>
              <a:rPr lang="en-US" b="0" i="0" dirty="0">
                <a:effectLst/>
              </a:rPr>
              <a:t>Traditional philanthropy supplemented with social finance initiatives and responsible investing of assets, social enterprise platforms, ethical consumerism, volunteerism and activism</a:t>
            </a:r>
            <a:endParaRPr lang="en-US" b="0" i="0" dirty="0">
              <a:solidFill>
                <a:srgbClr val="FF0000"/>
              </a:solidFill>
              <a:effectLst/>
            </a:endParaRPr>
          </a:p>
          <a:p>
            <a:pPr>
              <a:spcAft>
                <a:spcPts val="600"/>
              </a:spcAft>
            </a:pPr>
            <a:r>
              <a:rPr lang="en-US" b="0" i="0" dirty="0">
                <a:effectLst/>
              </a:rPr>
              <a:t>Extending environmental, social and corporate governance and diversity, equity and inclusion commitments and practices</a:t>
            </a:r>
          </a:p>
          <a:p>
            <a:pPr>
              <a:spcAft>
                <a:spcPts val="600"/>
              </a:spcAft>
            </a:pPr>
            <a:r>
              <a:rPr lang="en-US" b="0" i="0" dirty="0">
                <a:effectLst/>
              </a:rPr>
              <a:t>40% of next-gens moving to positions of control </a:t>
            </a:r>
            <a:r>
              <a:rPr lang="en-US" dirty="0"/>
              <a:t>-</a:t>
            </a:r>
            <a:r>
              <a:rPr lang="en-US" b="0" i="0" dirty="0">
                <a:effectLst/>
              </a:rPr>
              <a:t> the shift from charitable giving to charitable living will likely grow</a:t>
            </a:r>
          </a:p>
          <a:p>
            <a:pPr>
              <a:spcAft>
                <a:spcPts val="600"/>
              </a:spcAft>
            </a:pPr>
            <a:r>
              <a:rPr lang="en-US" dirty="0"/>
              <a:t>Major and transformation gifts continue to grow</a:t>
            </a:r>
            <a:endParaRPr lang="en-US" b="0" i="0" dirty="0">
              <a:effectLst/>
            </a:endParaRPr>
          </a:p>
          <a:p>
            <a:pPr>
              <a:spcAft>
                <a:spcPts val="600"/>
              </a:spcAft>
            </a:pPr>
            <a:r>
              <a:rPr lang="en-US" dirty="0"/>
              <a:t>Gen X, millennials, Gen Y are giving!!!</a:t>
            </a:r>
          </a:p>
        </p:txBody>
      </p:sp>
    </p:spTree>
    <p:extLst>
      <p:ext uri="{BB962C8B-B14F-4D97-AF65-F5344CB8AC3E}">
        <p14:creationId xmlns:p14="http://schemas.microsoft.com/office/powerpoint/2010/main" val="382167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40EA2E-7E0F-6076-8166-C6F8CCC9E634}"/>
              </a:ext>
            </a:extLst>
          </p:cNvPr>
          <p:cNvPicPr>
            <a:picLocks noChangeAspect="1"/>
          </p:cNvPicPr>
          <p:nvPr/>
        </p:nvPicPr>
        <p:blipFill>
          <a:blip r:embed="rId2"/>
          <a:stretch>
            <a:fillRect/>
          </a:stretch>
        </p:blipFill>
        <p:spPr>
          <a:xfrm>
            <a:off x="0" y="0"/>
            <a:ext cx="4987636" cy="6858000"/>
          </a:xfrm>
          <a:prstGeom prst="rect">
            <a:avLst/>
          </a:prstGeom>
        </p:spPr>
      </p:pic>
      <p:pic>
        <p:nvPicPr>
          <p:cNvPr id="5" name="Picture 4" descr="Text, logo&#10;&#10;Description automatically generated">
            <a:extLst>
              <a:ext uri="{FF2B5EF4-FFF2-40B4-BE49-F238E27FC236}">
                <a16:creationId xmlns:a16="http://schemas.microsoft.com/office/drawing/2014/main" id="{0BEDE25B-A3B9-B083-91E0-97C7DDA6B17E}"/>
              </a:ext>
            </a:extLst>
          </p:cNvPr>
          <p:cNvPicPr>
            <a:picLocks noChangeAspect="1"/>
          </p:cNvPicPr>
          <p:nvPr/>
        </p:nvPicPr>
        <p:blipFill>
          <a:blip r:embed="rId3"/>
          <a:stretch>
            <a:fillRect/>
          </a:stretch>
        </p:blipFill>
        <p:spPr>
          <a:xfrm>
            <a:off x="9437914" y="5487998"/>
            <a:ext cx="2656114" cy="1239373"/>
          </a:xfrm>
          <a:prstGeom prst="rect">
            <a:avLst/>
          </a:prstGeom>
        </p:spPr>
      </p:pic>
      <p:sp>
        <p:nvSpPr>
          <p:cNvPr id="2" name="Title 1">
            <a:extLst>
              <a:ext uri="{FF2B5EF4-FFF2-40B4-BE49-F238E27FC236}">
                <a16:creationId xmlns:a16="http://schemas.microsoft.com/office/drawing/2014/main" id="{119A5A7F-4E26-C633-604E-13EC47E9818E}"/>
              </a:ext>
            </a:extLst>
          </p:cNvPr>
          <p:cNvSpPr>
            <a:spLocks noGrp="1"/>
          </p:cNvSpPr>
          <p:nvPr>
            <p:ph type="title"/>
          </p:nvPr>
        </p:nvSpPr>
        <p:spPr/>
        <p:txBody>
          <a:bodyPr>
            <a:normAutofit/>
          </a:bodyPr>
          <a:lstStyle/>
          <a:p>
            <a:r>
              <a:rPr lang="en-CA" sz="3800" b="1">
                <a:solidFill>
                  <a:srgbClr val="102169"/>
                </a:solidFill>
                <a:latin typeface="+mn-lt"/>
              </a:rPr>
              <a:t>Donor Behaviour</a:t>
            </a:r>
          </a:p>
        </p:txBody>
      </p:sp>
      <p:sp>
        <p:nvSpPr>
          <p:cNvPr id="3" name="Content Placeholder 2">
            <a:extLst>
              <a:ext uri="{FF2B5EF4-FFF2-40B4-BE49-F238E27FC236}">
                <a16:creationId xmlns:a16="http://schemas.microsoft.com/office/drawing/2014/main" id="{2E309969-5C10-244E-4DCB-A869ACE88375}"/>
              </a:ext>
            </a:extLst>
          </p:cNvPr>
          <p:cNvSpPr>
            <a:spLocks noGrp="1"/>
          </p:cNvSpPr>
          <p:nvPr>
            <p:ph idx="1"/>
          </p:nvPr>
        </p:nvSpPr>
        <p:spPr>
          <a:xfrm>
            <a:off x="838200" y="1690688"/>
            <a:ext cx="10515600" cy="4486275"/>
          </a:xfrm>
        </p:spPr>
        <p:txBody>
          <a:bodyPr>
            <a:noAutofit/>
          </a:bodyPr>
          <a:lstStyle/>
          <a:p>
            <a:pPr marL="0" indent="0">
              <a:buNone/>
            </a:pPr>
            <a:r>
              <a:rPr lang="en-US" b="1" dirty="0"/>
              <a:t>“Doing Good” P</a:t>
            </a:r>
            <a:r>
              <a:rPr lang="en-US" b="1" i="0" dirty="0">
                <a:effectLst/>
              </a:rPr>
              <a:t>ortfolio Approach</a:t>
            </a:r>
          </a:p>
          <a:p>
            <a:pPr lvl="1"/>
            <a:r>
              <a:rPr lang="en-US" sz="2800" dirty="0"/>
              <a:t>I</a:t>
            </a:r>
            <a:r>
              <a:rPr lang="en-US" sz="2800" b="0" i="0" dirty="0">
                <a:effectLst/>
              </a:rPr>
              <a:t>ncreasingly varied landscape of structures (and related governance) to support donor objectives:</a:t>
            </a:r>
          </a:p>
          <a:p>
            <a:pPr lvl="2"/>
            <a:r>
              <a:rPr lang="en-US" sz="2400" b="0" i="0" dirty="0">
                <a:effectLst/>
              </a:rPr>
              <a:t>a private foundation</a:t>
            </a:r>
          </a:p>
          <a:p>
            <a:pPr lvl="2"/>
            <a:r>
              <a:rPr lang="en-US" sz="2400" b="0" i="0" dirty="0">
                <a:effectLst/>
              </a:rPr>
              <a:t>donor advised fund</a:t>
            </a:r>
          </a:p>
          <a:p>
            <a:pPr lvl="2"/>
            <a:r>
              <a:rPr lang="en-US" sz="2400" b="0" i="0" dirty="0">
                <a:effectLst/>
              </a:rPr>
              <a:t>combination of both for distinct purposes </a:t>
            </a:r>
            <a:endParaRPr lang="en-US" sz="600" b="0" i="0" dirty="0">
              <a:effectLst/>
            </a:endParaRPr>
          </a:p>
          <a:p>
            <a:pPr lvl="1"/>
            <a:endParaRPr lang="en-US" sz="1000" b="0" i="0" dirty="0">
              <a:effectLst/>
            </a:endParaRPr>
          </a:p>
          <a:p>
            <a:pPr marL="457200" lvl="1" indent="0">
              <a:buNone/>
            </a:pPr>
            <a:r>
              <a:rPr lang="en-US" b="0" i="1" dirty="0">
                <a:solidFill>
                  <a:srgbClr val="0070C0"/>
                </a:solidFill>
                <a:effectLst/>
              </a:rPr>
              <a:t>“Donor advised funds in Canada have grown from $4.4 billion in 2014 to a projected $6.5 billion in 2024. Non-profit initiatives and platforms that facilitate giving outside Canada add yet other dimensions.” </a:t>
            </a:r>
            <a:r>
              <a:rPr lang="en-US" sz="2800" b="0" i="1" dirty="0">
                <a:solidFill>
                  <a:srgbClr val="0070C0"/>
                </a:solidFill>
                <a:effectLst/>
              </a:rPr>
              <a:t>- </a:t>
            </a:r>
            <a:r>
              <a:rPr lang="en-US" sz="2000" dirty="0">
                <a:solidFill>
                  <a:srgbClr val="0070C0"/>
                </a:solidFill>
              </a:rPr>
              <a:t>Canadianfamilyoffices.com</a:t>
            </a:r>
            <a:endParaRPr lang="en-CA" sz="2000" dirty="0">
              <a:solidFill>
                <a:srgbClr val="0070C0"/>
              </a:solidFill>
            </a:endParaRPr>
          </a:p>
        </p:txBody>
      </p:sp>
    </p:spTree>
    <p:extLst>
      <p:ext uri="{BB962C8B-B14F-4D97-AF65-F5344CB8AC3E}">
        <p14:creationId xmlns:p14="http://schemas.microsoft.com/office/powerpoint/2010/main" val="3986506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98422A-60BD-0C43-0E3F-73E0FB3850CE}"/>
              </a:ext>
            </a:extLst>
          </p:cNvPr>
          <p:cNvPicPr>
            <a:picLocks noChangeAspect="1"/>
          </p:cNvPicPr>
          <p:nvPr/>
        </p:nvPicPr>
        <p:blipFill>
          <a:blip r:embed="rId3"/>
          <a:stretch>
            <a:fillRect/>
          </a:stretch>
        </p:blipFill>
        <p:spPr>
          <a:xfrm>
            <a:off x="0" y="0"/>
            <a:ext cx="4987636" cy="6858000"/>
          </a:xfrm>
          <a:prstGeom prst="rect">
            <a:avLst/>
          </a:prstGeom>
        </p:spPr>
      </p:pic>
      <p:pic>
        <p:nvPicPr>
          <p:cNvPr id="5" name="Picture 4" descr="Text, logo&#10;&#10;Description automatically generated">
            <a:extLst>
              <a:ext uri="{FF2B5EF4-FFF2-40B4-BE49-F238E27FC236}">
                <a16:creationId xmlns:a16="http://schemas.microsoft.com/office/drawing/2014/main" id="{53011E2D-32D5-2592-230A-B2D78A5679B3}"/>
              </a:ext>
            </a:extLst>
          </p:cNvPr>
          <p:cNvPicPr>
            <a:picLocks noChangeAspect="1"/>
          </p:cNvPicPr>
          <p:nvPr/>
        </p:nvPicPr>
        <p:blipFill>
          <a:blip r:embed="rId4"/>
          <a:stretch>
            <a:fillRect/>
          </a:stretch>
        </p:blipFill>
        <p:spPr>
          <a:xfrm>
            <a:off x="9437914" y="5487998"/>
            <a:ext cx="2656114" cy="1239373"/>
          </a:xfrm>
          <a:prstGeom prst="rect">
            <a:avLst/>
          </a:prstGeom>
        </p:spPr>
      </p:pic>
      <p:sp>
        <p:nvSpPr>
          <p:cNvPr id="2" name="Title 1">
            <a:extLst>
              <a:ext uri="{FF2B5EF4-FFF2-40B4-BE49-F238E27FC236}">
                <a16:creationId xmlns:a16="http://schemas.microsoft.com/office/drawing/2014/main" id="{119A5A7F-4E26-C633-604E-13EC47E9818E}"/>
              </a:ext>
            </a:extLst>
          </p:cNvPr>
          <p:cNvSpPr>
            <a:spLocks noGrp="1"/>
          </p:cNvSpPr>
          <p:nvPr>
            <p:ph type="title"/>
          </p:nvPr>
        </p:nvSpPr>
        <p:spPr/>
        <p:txBody>
          <a:bodyPr>
            <a:normAutofit/>
          </a:bodyPr>
          <a:lstStyle/>
          <a:p>
            <a:r>
              <a:rPr lang="en-CA" sz="3800" b="1" dirty="0">
                <a:solidFill>
                  <a:srgbClr val="102169"/>
                </a:solidFill>
                <a:latin typeface="+mn-lt"/>
              </a:rPr>
              <a:t>Diversity, Equity &amp; Inclusion (DEI/JEDI)</a:t>
            </a:r>
          </a:p>
        </p:txBody>
      </p:sp>
      <p:sp>
        <p:nvSpPr>
          <p:cNvPr id="3" name="Content Placeholder 2">
            <a:extLst>
              <a:ext uri="{FF2B5EF4-FFF2-40B4-BE49-F238E27FC236}">
                <a16:creationId xmlns:a16="http://schemas.microsoft.com/office/drawing/2014/main" id="{2E309969-5C10-244E-4DCB-A869ACE88375}"/>
              </a:ext>
            </a:extLst>
          </p:cNvPr>
          <p:cNvSpPr>
            <a:spLocks noGrp="1"/>
          </p:cNvSpPr>
          <p:nvPr>
            <p:ph idx="1"/>
          </p:nvPr>
        </p:nvSpPr>
        <p:spPr>
          <a:xfrm>
            <a:off x="838200" y="1520825"/>
            <a:ext cx="10515600" cy="4351338"/>
          </a:xfrm>
        </p:spPr>
        <p:txBody>
          <a:bodyPr>
            <a:normAutofit/>
          </a:bodyPr>
          <a:lstStyle/>
          <a:p>
            <a:pPr>
              <a:spcAft>
                <a:spcPts val="600"/>
              </a:spcAft>
            </a:pPr>
            <a:r>
              <a:rPr lang="en-US" b="0" i="0" dirty="0">
                <a:effectLst/>
              </a:rPr>
              <a:t>In 2018, 1% of charities in Canada (representing many of the largest in the country) received 60% of all charitable donations</a:t>
            </a:r>
          </a:p>
          <a:p>
            <a:pPr>
              <a:spcAft>
                <a:spcPts val="600"/>
              </a:spcAft>
            </a:pPr>
            <a:r>
              <a:rPr lang="en-US" dirty="0"/>
              <a:t>C</a:t>
            </a:r>
            <a:r>
              <a:rPr lang="en-US" b="0" i="0" dirty="0">
                <a:effectLst/>
              </a:rPr>
              <a:t>ommunity-based organizations that are led by or primarily serve BIPOC receive the lowest levels of giving and are chronically underfunded - and these organizations tend to be the ones on the ground addressing inequality through direct services or advocacy</a:t>
            </a:r>
          </a:p>
          <a:p>
            <a:pPr>
              <a:spcAft>
                <a:spcPts val="600"/>
              </a:spcAft>
            </a:pPr>
            <a:r>
              <a:rPr lang="en-US" b="0" i="0" dirty="0">
                <a:effectLst/>
              </a:rPr>
              <a:t>Pandemic highlighted large societal gaps based on race, gender, disability and economic  </a:t>
            </a:r>
          </a:p>
          <a:p>
            <a:pPr marL="0" indent="0" algn="r">
              <a:buNone/>
            </a:pPr>
            <a:endParaRPr lang="en-CA" sz="2000" dirty="0">
              <a:solidFill>
                <a:srgbClr val="FF0000"/>
              </a:solidFill>
            </a:endParaRPr>
          </a:p>
        </p:txBody>
      </p:sp>
    </p:spTree>
    <p:extLst>
      <p:ext uri="{BB962C8B-B14F-4D97-AF65-F5344CB8AC3E}">
        <p14:creationId xmlns:p14="http://schemas.microsoft.com/office/powerpoint/2010/main" val="3188726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67FF78-48A7-E2A7-BCA9-7761FEC9B6D9}"/>
              </a:ext>
            </a:extLst>
          </p:cNvPr>
          <p:cNvPicPr>
            <a:picLocks noChangeAspect="1"/>
          </p:cNvPicPr>
          <p:nvPr/>
        </p:nvPicPr>
        <p:blipFill>
          <a:blip r:embed="rId3"/>
          <a:stretch>
            <a:fillRect/>
          </a:stretch>
        </p:blipFill>
        <p:spPr>
          <a:xfrm>
            <a:off x="0" y="0"/>
            <a:ext cx="4987636" cy="6858000"/>
          </a:xfrm>
          <a:prstGeom prst="rect">
            <a:avLst/>
          </a:prstGeom>
        </p:spPr>
      </p:pic>
      <p:pic>
        <p:nvPicPr>
          <p:cNvPr id="5" name="Picture 4" descr="Text, logo&#10;&#10;Description automatically generated">
            <a:extLst>
              <a:ext uri="{FF2B5EF4-FFF2-40B4-BE49-F238E27FC236}">
                <a16:creationId xmlns:a16="http://schemas.microsoft.com/office/drawing/2014/main" id="{0D3B3035-BA59-A039-67B6-85A334F35F53}"/>
              </a:ext>
            </a:extLst>
          </p:cNvPr>
          <p:cNvPicPr>
            <a:picLocks noChangeAspect="1"/>
          </p:cNvPicPr>
          <p:nvPr/>
        </p:nvPicPr>
        <p:blipFill>
          <a:blip r:embed="rId4"/>
          <a:stretch>
            <a:fillRect/>
          </a:stretch>
        </p:blipFill>
        <p:spPr>
          <a:xfrm>
            <a:off x="9437914" y="5487998"/>
            <a:ext cx="2656114" cy="1239373"/>
          </a:xfrm>
          <a:prstGeom prst="rect">
            <a:avLst/>
          </a:prstGeom>
        </p:spPr>
      </p:pic>
      <p:sp>
        <p:nvSpPr>
          <p:cNvPr id="2" name="Title 1">
            <a:extLst>
              <a:ext uri="{FF2B5EF4-FFF2-40B4-BE49-F238E27FC236}">
                <a16:creationId xmlns:a16="http://schemas.microsoft.com/office/drawing/2014/main" id="{119A5A7F-4E26-C633-604E-13EC47E9818E}"/>
              </a:ext>
            </a:extLst>
          </p:cNvPr>
          <p:cNvSpPr>
            <a:spLocks noGrp="1"/>
          </p:cNvSpPr>
          <p:nvPr>
            <p:ph type="title"/>
          </p:nvPr>
        </p:nvSpPr>
        <p:spPr/>
        <p:txBody>
          <a:bodyPr>
            <a:normAutofit/>
          </a:bodyPr>
          <a:lstStyle/>
          <a:p>
            <a:r>
              <a:rPr lang="en-CA" sz="3800" b="1" dirty="0">
                <a:solidFill>
                  <a:srgbClr val="102169"/>
                </a:solidFill>
                <a:latin typeface="+mn-lt"/>
              </a:rPr>
              <a:t>Diversity, Equity &amp; Inclusion (DEI/JEDI)</a:t>
            </a:r>
          </a:p>
        </p:txBody>
      </p:sp>
      <p:sp>
        <p:nvSpPr>
          <p:cNvPr id="3" name="Content Placeholder 2">
            <a:extLst>
              <a:ext uri="{FF2B5EF4-FFF2-40B4-BE49-F238E27FC236}">
                <a16:creationId xmlns:a16="http://schemas.microsoft.com/office/drawing/2014/main" id="{2E309969-5C10-244E-4DCB-A869ACE88375}"/>
              </a:ext>
            </a:extLst>
          </p:cNvPr>
          <p:cNvSpPr>
            <a:spLocks noGrp="1"/>
          </p:cNvSpPr>
          <p:nvPr>
            <p:ph idx="1"/>
          </p:nvPr>
        </p:nvSpPr>
        <p:spPr>
          <a:xfrm>
            <a:off x="838200" y="1498600"/>
            <a:ext cx="10515600" cy="4678363"/>
          </a:xfrm>
        </p:spPr>
        <p:txBody>
          <a:bodyPr>
            <a:normAutofit/>
          </a:bodyPr>
          <a:lstStyle/>
          <a:p>
            <a:pPr>
              <a:spcAft>
                <a:spcPts val="600"/>
              </a:spcAft>
            </a:pPr>
            <a:r>
              <a:rPr lang="en-US" b="0" i="0" dirty="0">
                <a:effectLst/>
              </a:rPr>
              <a:t>Donors are responding with increased purpose and sense of urgency on the issue of inequality and the unequal impacts of climate change</a:t>
            </a:r>
          </a:p>
          <a:p>
            <a:pPr>
              <a:spcAft>
                <a:spcPts val="600"/>
              </a:spcAft>
            </a:pPr>
            <a:r>
              <a:rPr lang="en-US" b="0" i="0" dirty="0">
                <a:effectLst/>
              </a:rPr>
              <a:t>Gen-X, Millennial and Gen-Y donors particularly concerned</a:t>
            </a:r>
          </a:p>
          <a:p>
            <a:pPr>
              <a:spcAft>
                <a:spcPts val="600"/>
              </a:spcAft>
            </a:pPr>
            <a:r>
              <a:rPr lang="en-US" dirty="0"/>
              <a:t>D</a:t>
            </a:r>
            <a:r>
              <a:rPr lang="en-US" b="0" i="0" dirty="0">
                <a:effectLst/>
              </a:rPr>
              <a:t>onor communities are more diverse as women, people of </a:t>
            </a:r>
            <a:r>
              <a:rPr lang="en-US" b="0" i="0" dirty="0" err="1">
                <a:effectLst/>
              </a:rPr>
              <a:t>colour</a:t>
            </a:r>
            <a:r>
              <a:rPr lang="en-US" b="0" i="0" dirty="0">
                <a:effectLst/>
              </a:rPr>
              <a:t> and new immigrants to Canada advance as wealth creators/holders and </a:t>
            </a:r>
            <a:r>
              <a:rPr lang="en-US" dirty="0"/>
              <a:t>will</a:t>
            </a:r>
            <a:r>
              <a:rPr lang="en-US" b="0" i="0" dirty="0">
                <a:effectLst/>
              </a:rPr>
              <a:t> have a growing, profound impact on how philanthropy is practiced and understood in Canada moving forward</a:t>
            </a:r>
          </a:p>
          <a:p>
            <a:pPr>
              <a:spcAft>
                <a:spcPts val="600"/>
              </a:spcAft>
            </a:pPr>
            <a:r>
              <a:rPr lang="en-US" b="0" i="0" dirty="0">
                <a:effectLst/>
              </a:rPr>
              <a:t>Ignited calls for donors and foundations to give differently; less restrictive and more inclusive and collaborative. </a:t>
            </a:r>
          </a:p>
          <a:p>
            <a:endParaRPr lang="en-US" b="0" i="0" dirty="0">
              <a:effectLst/>
            </a:endParaRPr>
          </a:p>
          <a:p>
            <a:endParaRPr lang="en-CA" dirty="0"/>
          </a:p>
        </p:txBody>
      </p:sp>
    </p:spTree>
    <p:extLst>
      <p:ext uri="{BB962C8B-B14F-4D97-AF65-F5344CB8AC3E}">
        <p14:creationId xmlns:p14="http://schemas.microsoft.com/office/powerpoint/2010/main" val="1858161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3B0449A-1DD9-D6C5-ABA4-EACD6A262736}"/>
              </a:ext>
            </a:extLst>
          </p:cNvPr>
          <p:cNvPicPr>
            <a:picLocks noChangeAspect="1"/>
          </p:cNvPicPr>
          <p:nvPr/>
        </p:nvPicPr>
        <p:blipFill>
          <a:blip r:embed="rId3"/>
          <a:stretch>
            <a:fillRect/>
          </a:stretch>
        </p:blipFill>
        <p:spPr>
          <a:xfrm>
            <a:off x="0" y="0"/>
            <a:ext cx="4987636" cy="6858000"/>
          </a:xfrm>
          <a:prstGeom prst="rect">
            <a:avLst/>
          </a:prstGeom>
        </p:spPr>
      </p:pic>
      <p:pic>
        <p:nvPicPr>
          <p:cNvPr id="7" name="Picture 6" descr="Text, logo&#10;&#10;Description automatically generated">
            <a:extLst>
              <a:ext uri="{FF2B5EF4-FFF2-40B4-BE49-F238E27FC236}">
                <a16:creationId xmlns:a16="http://schemas.microsoft.com/office/drawing/2014/main" id="{7CDF6389-00E0-0008-40C0-00FC5EF1E0BB}"/>
              </a:ext>
            </a:extLst>
          </p:cNvPr>
          <p:cNvPicPr>
            <a:picLocks noChangeAspect="1"/>
          </p:cNvPicPr>
          <p:nvPr/>
        </p:nvPicPr>
        <p:blipFill>
          <a:blip r:embed="rId4"/>
          <a:stretch>
            <a:fillRect/>
          </a:stretch>
        </p:blipFill>
        <p:spPr>
          <a:xfrm>
            <a:off x="9437914" y="5487998"/>
            <a:ext cx="2656114" cy="1239373"/>
          </a:xfrm>
          <a:prstGeom prst="rect">
            <a:avLst/>
          </a:prstGeom>
        </p:spPr>
      </p:pic>
      <p:sp>
        <p:nvSpPr>
          <p:cNvPr id="2" name="Title 1">
            <a:extLst>
              <a:ext uri="{FF2B5EF4-FFF2-40B4-BE49-F238E27FC236}">
                <a16:creationId xmlns:a16="http://schemas.microsoft.com/office/drawing/2014/main" id="{119A5A7F-4E26-C633-604E-13EC47E9818E}"/>
              </a:ext>
            </a:extLst>
          </p:cNvPr>
          <p:cNvSpPr>
            <a:spLocks noGrp="1"/>
          </p:cNvSpPr>
          <p:nvPr>
            <p:ph type="title"/>
          </p:nvPr>
        </p:nvSpPr>
        <p:spPr/>
        <p:txBody>
          <a:bodyPr>
            <a:normAutofit/>
          </a:bodyPr>
          <a:lstStyle/>
          <a:p>
            <a:r>
              <a:rPr lang="en-CA" sz="3800" b="1" dirty="0">
                <a:solidFill>
                  <a:srgbClr val="102169"/>
                </a:solidFill>
                <a:latin typeface="+mn-lt"/>
              </a:rPr>
              <a:t>Diversity, Equity &amp; Inclusion (DEI/JEDI)</a:t>
            </a:r>
          </a:p>
        </p:txBody>
      </p:sp>
      <p:sp>
        <p:nvSpPr>
          <p:cNvPr id="3" name="Content Placeholder 2">
            <a:extLst>
              <a:ext uri="{FF2B5EF4-FFF2-40B4-BE49-F238E27FC236}">
                <a16:creationId xmlns:a16="http://schemas.microsoft.com/office/drawing/2014/main" id="{2E309969-5C10-244E-4DCB-A869ACE88375}"/>
              </a:ext>
            </a:extLst>
          </p:cNvPr>
          <p:cNvSpPr>
            <a:spLocks noGrp="1"/>
          </p:cNvSpPr>
          <p:nvPr>
            <p:ph idx="1"/>
          </p:nvPr>
        </p:nvSpPr>
        <p:spPr>
          <a:xfrm>
            <a:off x="838200" y="1498600"/>
            <a:ext cx="10515600" cy="4678363"/>
          </a:xfrm>
        </p:spPr>
        <p:txBody>
          <a:bodyPr>
            <a:normAutofit/>
          </a:bodyPr>
          <a:lstStyle/>
          <a:p>
            <a:pPr marL="0" indent="0">
              <a:buNone/>
            </a:pPr>
            <a:endParaRPr lang="en-US" dirty="0">
              <a:latin typeface="Inter"/>
            </a:endParaRPr>
          </a:p>
          <a:p>
            <a:pPr marL="0" indent="0">
              <a:buNone/>
            </a:pPr>
            <a:r>
              <a:rPr lang="en-US" dirty="0">
                <a:latin typeface="Inter"/>
              </a:rPr>
              <a:t>C</a:t>
            </a:r>
            <a:r>
              <a:rPr lang="en-US" b="0" i="0" dirty="0">
                <a:effectLst/>
                <a:latin typeface="Inter"/>
              </a:rPr>
              <a:t>ollective of Quebec Foundations Against Inequality (including some of Canada’s largest foundations) recently launched a framework offering principles to guide donors to assess their “inequality footprint” to have greater impact through their work.</a:t>
            </a:r>
            <a:endParaRPr lang="en-CA" dirty="0"/>
          </a:p>
          <a:p>
            <a:endParaRPr lang="en-US" b="0" i="0" dirty="0">
              <a:effectLst/>
              <a:latin typeface="Inter"/>
            </a:endParaRPr>
          </a:p>
          <a:p>
            <a:endParaRPr lang="en-CA" dirty="0"/>
          </a:p>
        </p:txBody>
      </p:sp>
    </p:spTree>
    <p:extLst>
      <p:ext uri="{BB962C8B-B14F-4D97-AF65-F5344CB8AC3E}">
        <p14:creationId xmlns:p14="http://schemas.microsoft.com/office/powerpoint/2010/main" val="161566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D310D6-8542-02FB-E871-3618E4A17B31}"/>
              </a:ext>
            </a:extLst>
          </p:cNvPr>
          <p:cNvPicPr>
            <a:picLocks noChangeAspect="1"/>
          </p:cNvPicPr>
          <p:nvPr/>
        </p:nvPicPr>
        <p:blipFill>
          <a:blip r:embed="rId3"/>
          <a:stretch>
            <a:fillRect/>
          </a:stretch>
        </p:blipFill>
        <p:spPr>
          <a:xfrm>
            <a:off x="0" y="0"/>
            <a:ext cx="4987636" cy="6858000"/>
          </a:xfrm>
          <a:prstGeom prst="rect">
            <a:avLst/>
          </a:prstGeom>
        </p:spPr>
      </p:pic>
      <p:pic>
        <p:nvPicPr>
          <p:cNvPr id="5" name="Picture 4" descr="Text, logo&#10;&#10;Description automatically generated">
            <a:extLst>
              <a:ext uri="{FF2B5EF4-FFF2-40B4-BE49-F238E27FC236}">
                <a16:creationId xmlns:a16="http://schemas.microsoft.com/office/drawing/2014/main" id="{F5997893-DE31-64C0-6601-F36E92E667A2}"/>
              </a:ext>
            </a:extLst>
          </p:cNvPr>
          <p:cNvPicPr>
            <a:picLocks noChangeAspect="1"/>
          </p:cNvPicPr>
          <p:nvPr/>
        </p:nvPicPr>
        <p:blipFill>
          <a:blip r:embed="rId4"/>
          <a:stretch>
            <a:fillRect/>
          </a:stretch>
        </p:blipFill>
        <p:spPr>
          <a:xfrm>
            <a:off x="9437914" y="5487998"/>
            <a:ext cx="2656114" cy="1239373"/>
          </a:xfrm>
          <a:prstGeom prst="rect">
            <a:avLst/>
          </a:prstGeom>
        </p:spPr>
      </p:pic>
      <p:sp>
        <p:nvSpPr>
          <p:cNvPr id="2" name="Title 1">
            <a:extLst>
              <a:ext uri="{FF2B5EF4-FFF2-40B4-BE49-F238E27FC236}">
                <a16:creationId xmlns:a16="http://schemas.microsoft.com/office/drawing/2014/main" id="{119A5A7F-4E26-C633-604E-13EC47E9818E}"/>
              </a:ext>
            </a:extLst>
          </p:cNvPr>
          <p:cNvSpPr>
            <a:spLocks noGrp="1"/>
          </p:cNvSpPr>
          <p:nvPr>
            <p:ph type="title"/>
          </p:nvPr>
        </p:nvSpPr>
        <p:spPr>
          <a:xfrm>
            <a:off x="838200" y="365125"/>
            <a:ext cx="10515600" cy="973021"/>
          </a:xfrm>
        </p:spPr>
        <p:txBody>
          <a:bodyPr>
            <a:normAutofit/>
          </a:bodyPr>
          <a:lstStyle/>
          <a:p>
            <a:r>
              <a:rPr lang="en-CA" sz="3800" b="1">
                <a:solidFill>
                  <a:srgbClr val="102169"/>
                </a:solidFill>
                <a:latin typeface="+mn-lt"/>
              </a:rPr>
              <a:t>Operations</a:t>
            </a:r>
          </a:p>
        </p:txBody>
      </p:sp>
      <p:sp>
        <p:nvSpPr>
          <p:cNvPr id="3" name="Content Placeholder 2">
            <a:extLst>
              <a:ext uri="{FF2B5EF4-FFF2-40B4-BE49-F238E27FC236}">
                <a16:creationId xmlns:a16="http://schemas.microsoft.com/office/drawing/2014/main" id="{2E309969-5C10-244E-4DCB-A869ACE88375}"/>
              </a:ext>
            </a:extLst>
          </p:cNvPr>
          <p:cNvSpPr>
            <a:spLocks noGrp="1"/>
          </p:cNvSpPr>
          <p:nvPr>
            <p:ph idx="1"/>
          </p:nvPr>
        </p:nvSpPr>
        <p:spPr>
          <a:xfrm>
            <a:off x="838200" y="1483112"/>
            <a:ext cx="10515600" cy="4693851"/>
          </a:xfrm>
        </p:spPr>
        <p:txBody>
          <a:bodyPr vert="horz" lIns="91440" tIns="45720" rIns="91440" bIns="45720" rtlCol="0" anchor="t">
            <a:normAutofit/>
          </a:bodyPr>
          <a:lstStyle/>
          <a:p>
            <a:pPr marL="0" indent="0">
              <a:buNone/>
            </a:pPr>
            <a:r>
              <a:rPr lang="en-CA" b="1" dirty="0"/>
              <a:t>Not Business as Usual</a:t>
            </a:r>
          </a:p>
          <a:p>
            <a:r>
              <a:rPr lang="en-US" dirty="0">
                <a:ea typeface="+mn-lt"/>
                <a:cs typeface="+mn-lt"/>
              </a:rPr>
              <a:t>56% of charities experiencing demand challenges, while 44% are meeting demand </a:t>
            </a:r>
          </a:p>
          <a:p>
            <a:r>
              <a:rPr lang="en-US" dirty="0">
                <a:ea typeface="+mn-lt"/>
                <a:cs typeface="+mn-lt"/>
              </a:rPr>
              <a:t>60% anticipate demand for services will continue to increase </a:t>
            </a:r>
            <a:endParaRPr lang="en-US" dirty="0"/>
          </a:p>
          <a:p>
            <a:r>
              <a:rPr lang="en-US" dirty="0">
                <a:ea typeface="+mn-lt"/>
                <a:cs typeface="+mn-lt"/>
              </a:rPr>
              <a:t>~33% anticipate organization will be stronger in terms of its ability to fulfill its mission</a:t>
            </a:r>
          </a:p>
          <a:p>
            <a:r>
              <a:rPr lang="en-US" dirty="0"/>
              <a:t>Some hard-hit charities are showing signs of cautious optimism; predict increased demand but expect slow recovery and capacity</a:t>
            </a:r>
            <a:endParaRPr lang="en-US" dirty="0">
              <a:cs typeface="Calibri"/>
            </a:endParaRPr>
          </a:p>
          <a:p>
            <a:endParaRPr lang="en-CA" dirty="0"/>
          </a:p>
          <a:p>
            <a:endParaRPr lang="en-CA" dirty="0"/>
          </a:p>
          <a:p>
            <a:endParaRPr lang="en-CA" dirty="0"/>
          </a:p>
        </p:txBody>
      </p:sp>
    </p:spTree>
    <p:extLst>
      <p:ext uri="{BB962C8B-B14F-4D97-AF65-F5344CB8AC3E}">
        <p14:creationId xmlns:p14="http://schemas.microsoft.com/office/powerpoint/2010/main" val="3425252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C7B1C4-BD7E-78F2-4203-46D20947DE1E}"/>
              </a:ext>
            </a:extLst>
          </p:cNvPr>
          <p:cNvPicPr>
            <a:picLocks noChangeAspect="1"/>
          </p:cNvPicPr>
          <p:nvPr/>
        </p:nvPicPr>
        <p:blipFill>
          <a:blip r:embed="rId3"/>
          <a:stretch>
            <a:fillRect/>
          </a:stretch>
        </p:blipFill>
        <p:spPr>
          <a:xfrm>
            <a:off x="0" y="0"/>
            <a:ext cx="4987636" cy="6858000"/>
          </a:xfrm>
          <a:prstGeom prst="rect">
            <a:avLst/>
          </a:prstGeom>
        </p:spPr>
      </p:pic>
      <p:pic>
        <p:nvPicPr>
          <p:cNvPr id="5" name="Picture 4" descr="Text, logo&#10;&#10;Description automatically generated">
            <a:extLst>
              <a:ext uri="{FF2B5EF4-FFF2-40B4-BE49-F238E27FC236}">
                <a16:creationId xmlns:a16="http://schemas.microsoft.com/office/drawing/2014/main" id="{A700DB48-2BDB-64C2-A526-9E75C8FCF4C4}"/>
              </a:ext>
            </a:extLst>
          </p:cNvPr>
          <p:cNvPicPr>
            <a:picLocks noChangeAspect="1"/>
          </p:cNvPicPr>
          <p:nvPr/>
        </p:nvPicPr>
        <p:blipFill>
          <a:blip r:embed="rId4"/>
          <a:stretch>
            <a:fillRect/>
          </a:stretch>
        </p:blipFill>
        <p:spPr>
          <a:xfrm>
            <a:off x="9437914" y="5487998"/>
            <a:ext cx="2656114" cy="1239373"/>
          </a:xfrm>
          <a:prstGeom prst="rect">
            <a:avLst/>
          </a:prstGeom>
        </p:spPr>
      </p:pic>
      <p:sp>
        <p:nvSpPr>
          <p:cNvPr id="2" name="Title 1">
            <a:extLst>
              <a:ext uri="{FF2B5EF4-FFF2-40B4-BE49-F238E27FC236}">
                <a16:creationId xmlns:a16="http://schemas.microsoft.com/office/drawing/2014/main" id="{119A5A7F-4E26-C633-604E-13EC47E9818E}"/>
              </a:ext>
            </a:extLst>
          </p:cNvPr>
          <p:cNvSpPr>
            <a:spLocks noGrp="1"/>
          </p:cNvSpPr>
          <p:nvPr>
            <p:ph type="title"/>
          </p:nvPr>
        </p:nvSpPr>
        <p:spPr/>
        <p:txBody>
          <a:bodyPr>
            <a:normAutofit/>
          </a:bodyPr>
          <a:lstStyle/>
          <a:p>
            <a:r>
              <a:rPr lang="en-CA" sz="3800" b="1">
                <a:solidFill>
                  <a:srgbClr val="102169"/>
                </a:solidFill>
                <a:latin typeface="+mn-lt"/>
              </a:rPr>
              <a:t>Operations</a:t>
            </a:r>
          </a:p>
        </p:txBody>
      </p:sp>
      <p:sp>
        <p:nvSpPr>
          <p:cNvPr id="3" name="Content Placeholder 2">
            <a:extLst>
              <a:ext uri="{FF2B5EF4-FFF2-40B4-BE49-F238E27FC236}">
                <a16:creationId xmlns:a16="http://schemas.microsoft.com/office/drawing/2014/main" id="{2E309969-5C10-244E-4DCB-A869ACE88375}"/>
              </a:ext>
            </a:extLst>
          </p:cNvPr>
          <p:cNvSpPr>
            <a:spLocks noGrp="1"/>
          </p:cNvSpPr>
          <p:nvPr>
            <p:ph idx="1"/>
          </p:nvPr>
        </p:nvSpPr>
        <p:spPr>
          <a:xfrm>
            <a:off x="838200" y="1498600"/>
            <a:ext cx="10515600" cy="4678363"/>
          </a:xfrm>
        </p:spPr>
        <p:txBody>
          <a:bodyPr vert="horz" lIns="91440" tIns="45720" rIns="91440" bIns="45720" rtlCol="0" anchor="t">
            <a:normAutofit/>
          </a:bodyPr>
          <a:lstStyle/>
          <a:p>
            <a:pPr marL="0" indent="0">
              <a:buNone/>
            </a:pPr>
            <a:r>
              <a:rPr lang="en-US" b="1" dirty="0"/>
              <a:t>Organizational Capacity</a:t>
            </a:r>
          </a:p>
          <a:p>
            <a:r>
              <a:rPr lang="en-US" dirty="0">
                <a:ea typeface="+mn-lt"/>
                <a:cs typeface="+mn-lt"/>
              </a:rPr>
              <a:t>25% anticipate capacity to increase</a:t>
            </a:r>
          </a:p>
          <a:p>
            <a:r>
              <a:rPr lang="en-US" dirty="0">
                <a:ea typeface="+mn-lt"/>
                <a:cs typeface="+mn-lt"/>
              </a:rPr>
              <a:t>20% anticipate their financial situation to worsen</a:t>
            </a:r>
            <a:endParaRPr lang="en-US" dirty="0"/>
          </a:p>
          <a:p>
            <a:r>
              <a:rPr lang="en-US" dirty="0">
                <a:ea typeface="+mn-lt"/>
                <a:cs typeface="+mn-lt"/>
              </a:rPr>
              <a:t>25% say they cannot sustain operations for more than 12 months </a:t>
            </a:r>
            <a:endParaRPr lang="en-US" dirty="0"/>
          </a:p>
          <a:p>
            <a:r>
              <a:rPr lang="en-US" dirty="0"/>
              <a:t>31% expect both near-term demand and medium-term organizational capacity to be higher</a:t>
            </a:r>
            <a:endParaRPr lang="en-US" dirty="0">
              <a:cs typeface="Calibri" panose="020F0502020204030204"/>
            </a:endParaRPr>
          </a:p>
          <a:p>
            <a:r>
              <a:rPr lang="en-US" dirty="0"/>
              <a:t>7% predict increased demand combined with decreased capacity</a:t>
            </a:r>
          </a:p>
          <a:p>
            <a:r>
              <a:rPr lang="en-US" dirty="0">
                <a:ea typeface="+mn-lt"/>
                <a:cs typeface="+mn-lt"/>
              </a:rPr>
              <a:t>For most non-profits capacity is not keeping pace with demand</a:t>
            </a:r>
            <a:endParaRPr lang="en-US" dirty="0">
              <a:cs typeface="Calibri"/>
            </a:endParaRPr>
          </a:p>
          <a:p>
            <a:pPr marL="0" indent="0">
              <a:buNone/>
            </a:pPr>
            <a:endParaRPr lang="en-CA" dirty="0"/>
          </a:p>
          <a:p>
            <a:endParaRPr lang="en-CA" dirty="0"/>
          </a:p>
        </p:txBody>
      </p:sp>
    </p:spTree>
    <p:extLst>
      <p:ext uri="{BB962C8B-B14F-4D97-AF65-F5344CB8AC3E}">
        <p14:creationId xmlns:p14="http://schemas.microsoft.com/office/powerpoint/2010/main" val="3690872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009A45-E67C-0D1F-EC6C-A1D71BFB9D30}"/>
              </a:ext>
            </a:extLst>
          </p:cNvPr>
          <p:cNvPicPr>
            <a:picLocks noChangeAspect="1"/>
          </p:cNvPicPr>
          <p:nvPr/>
        </p:nvPicPr>
        <p:blipFill>
          <a:blip r:embed="rId3"/>
          <a:stretch>
            <a:fillRect/>
          </a:stretch>
        </p:blipFill>
        <p:spPr>
          <a:xfrm>
            <a:off x="0" y="0"/>
            <a:ext cx="4987636" cy="6858000"/>
          </a:xfrm>
          <a:prstGeom prst="rect">
            <a:avLst/>
          </a:prstGeom>
        </p:spPr>
      </p:pic>
      <p:sp>
        <p:nvSpPr>
          <p:cNvPr id="2" name="Title 1">
            <a:extLst>
              <a:ext uri="{FF2B5EF4-FFF2-40B4-BE49-F238E27FC236}">
                <a16:creationId xmlns:a16="http://schemas.microsoft.com/office/drawing/2014/main" id="{21D20642-85C8-7F4D-8C0D-276614CFC51E}"/>
              </a:ext>
            </a:extLst>
          </p:cNvPr>
          <p:cNvSpPr>
            <a:spLocks noGrp="1"/>
          </p:cNvSpPr>
          <p:nvPr>
            <p:ph type="title"/>
          </p:nvPr>
        </p:nvSpPr>
        <p:spPr/>
        <p:txBody>
          <a:bodyPr>
            <a:normAutofit/>
          </a:bodyPr>
          <a:lstStyle/>
          <a:p>
            <a:r>
              <a:rPr lang="en-CA" sz="3800" b="1">
                <a:solidFill>
                  <a:srgbClr val="102169"/>
                </a:solidFill>
                <a:latin typeface="+mn-lt"/>
              </a:rPr>
              <a:t>Chonée</a:t>
            </a:r>
            <a:r>
              <a:rPr lang="en-US" sz="3800" b="1">
                <a:solidFill>
                  <a:srgbClr val="102169"/>
                </a:solidFill>
                <a:latin typeface="+mn-lt"/>
              </a:rPr>
              <a:t> Dennis, CFRE</a:t>
            </a:r>
          </a:p>
        </p:txBody>
      </p:sp>
      <p:sp>
        <p:nvSpPr>
          <p:cNvPr id="3" name="Content Placeholder 2">
            <a:extLst>
              <a:ext uri="{FF2B5EF4-FFF2-40B4-BE49-F238E27FC236}">
                <a16:creationId xmlns:a16="http://schemas.microsoft.com/office/drawing/2014/main" id="{749D449B-6BA5-2248-A446-E011A9C66F1A}"/>
              </a:ext>
            </a:extLst>
          </p:cNvPr>
          <p:cNvSpPr>
            <a:spLocks noGrp="1"/>
          </p:cNvSpPr>
          <p:nvPr>
            <p:ph idx="1"/>
          </p:nvPr>
        </p:nvSpPr>
        <p:spPr>
          <a:xfrm>
            <a:off x="838200" y="1603133"/>
            <a:ext cx="10515600" cy="4351338"/>
          </a:xfrm>
        </p:spPr>
        <p:txBody>
          <a:bodyPr vert="horz" lIns="91440" tIns="45720" rIns="91440" bIns="45720" rtlCol="0" anchor="t">
            <a:noAutofit/>
          </a:bodyPr>
          <a:lstStyle/>
          <a:p>
            <a:pPr fontAlgn="base">
              <a:lnSpc>
                <a:spcPct val="110000"/>
              </a:lnSpc>
            </a:pPr>
            <a:r>
              <a:rPr lang="en-CA" sz="2400" dirty="0">
                <a:solidFill>
                  <a:srgbClr val="444444"/>
                </a:solidFill>
                <a:effectLst/>
                <a:ea typeface="Times New Roman" panose="02020603050405020304" pitchFamily="18" charset="0"/>
                <a:cs typeface="Times New Roman" panose="02020603050405020304" pitchFamily="18" charset="0"/>
              </a:rPr>
              <a:t>President/CEO of The Dennis Group Inc., </a:t>
            </a:r>
            <a:r>
              <a:rPr lang="en-US" sz="2400" b="0" i="0" dirty="0">
                <a:solidFill>
                  <a:srgbClr val="444444"/>
                </a:solidFill>
                <a:effectLst/>
              </a:rPr>
              <a:t>a consultancy providing strategic and philanthropic guidance</a:t>
            </a:r>
            <a:endParaRPr lang="en-CA" sz="2400" dirty="0">
              <a:solidFill>
                <a:srgbClr val="444444"/>
              </a:solidFill>
              <a:effectLst/>
              <a:ea typeface="Times New Roman" panose="02020603050405020304" pitchFamily="18" charset="0"/>
              <a:cs typeface="Times New Roman" panose="02020603050405020304" pitchFamily="18" charset="0"/>
            </a:endParaRPr>
          </a:p>
          <a:p>
            <a:pPr fontAlgn="base">
              <a:lnSpc>
                <a:spcPct val="110000"/>
              </a:lnSpc>
            </a:pPr>
            <a:r>
              <a:rPr lang="en-CA" sz="2400" dirty="0">
                <a:solidFill>
                  <a:srgbClr val="444444"/>
                </a:solidFill>
                <a:ea typeface="Times New Roman" panose="02020603050405020304" pitchFamily="18" charset="0"/>
                <a:cs typeface="Times New Roman" panose="02020603050405020304" pitchFamily="18" charset="0"/>
              </a:rPr>
              <a:t>Career highlights include senior </a:t>
            </a:r>
            <a:r>
              <a:rPr lang="en-CA" sz="2400" dirty="0">
                <a:solidFill>
                  <a:srgbClr val="444444"/>
                </a:solidFill>
                <a:effectLst/>
                <a:ea typeface="Times New Roman" panose="02020603050405020304" pitchFamily="18" charset="0"/>
                <a:cs typeface="Times New Roman" panose="02020603050405020304" pitchFamily="18" charset="0"/>
              </a:rPr>
              <a:t>positions in the health care, social service, and the environmental sectors</a:t>
            </a:r>
            <a:endParaRPr lang="en-CA" sz="2400" dirty="0">
              <a:effectLst/>
              <a:ea typeface="Trenda"/>
              <a:cs typeface="Trenda"/>
            </a:endParaRPr>
          </a:p>
          <a:p>
            <a:pPr fontAlgn="base">
              <a:lnSpc>
                <a:spcPct val="110000"/>
              </a:lnSpc>
            </a:pPr>
            <a:r>
              <a:rPr lang="en-CA" sz="2400" dirty="0">
                <a:solidFill>
                  <a:srgbClr val="444444"/>
                </a:solidFill>
                <a:ea typeface="Times New Roman" panose="02020603050405020304" pitchFamily="18" charset="0"/>
                <a:cs typeface="Times New Roman" panose="02020603050405020304" pitchFamily="18" charset="0"/>
              </a:rPr>
              <a:t>TDG was launched in 2000, offering guidance</a:t>
            </a:r>
            <a:r>
              <a:rPr lang="en-CA" sz="2400" dirty="0">
                <a:solidFill>
                  <a:srgbClr val="444444"/>
                </a:solidFill>
                <a:effectLst/>
                <a:ea typeface="Times New Roman" panose="02020603050405020304" pitchFamily="18" charset="0"/>
                <a:cs typeface="Times New Roman" panose="02020603050405020304" pitchFamily="18" charset="0"/>
              </a:rPr>
              <a:t> in all facets of fundraising, communications, government relations, governance, organizational change, re-engineering, volunteer management, crisis and project management, and redevelopment initiatives.  </a:t>
            </a:r>
          </a:p>
          <a:p>
            <a:pPr fontAlgn="base">
              <a:lnSpc>
                <a:spcPct val="110000"/>
              </a:lnSpc>
            </a:pPr>
            <a:r>
              <a:rPr lang="en-CA" sz="2400" dirty="0">
                <a:solidFill>
                  <a:srgbClr val="444444"/>
                </a:solidFill>
                <a:effectLst/>
                <a:ea typeface="Times New Roman" panose="02020603050405020304" pitchFamily="18" charset="0"/>
                <a:cs typeface="Times New Roman" panose="02020603050405020304" pitchFamily="18" charset="0"/>
              </a:rPr>
              <a:t>Specialize in capital campaigns – over 100</a:t>
            </a:r>
          </a:p>
          <a:p>
            <a:pPr marL="0" indent="0" fontAlgn="base">
              <a:lnSpc>
                <a:spcPct val="110000"/>
              </a:lnSpc>
              <a:buNone/>
            </a:pPr>
            <a:r>
              <a:rPr lang="en-CA" sz="2400" dirty="0">
                <a:solidFill>
                  <a:srgbClr val="444444"/>
                </a:solidFill>
                <a:effectLst/>
                <a:ea typeface="Times New Roman" panose="02020603050405020304" pitchFamily="18" charset="0"/>
                <a:cs typeface="Times New Roman" panose="02020603050405020304" pitchFamily="18" charset="0"/>
              </a:rPr>
              <a:t> </a:t>
            </a:r>
            <a:endParaRPr lang="en-CA" sz="2400" dirty="0">
              <a:effectLst/>
              <a:ea typeface="Trenda"/>
              <a:cs typeface="Trenda"/>
            </a:endParaRPr>
          </a:p>
          <a:p>
            <a:pPr marL="0" indent="0">
              <a:buClr>
                <a:srgbClr val="102169"/>
              </a:buClr>
              <a:buNone/>
            </a:pPr>
            <a:endParaRPr lang="en-US" sz="2400" dirty="0">
              <a:solidFill>
                <a:srgbClr val="4E3629"/>
              </a:solidFill>
            </a:endParaRPr>
          </a:p>
        </p:txBody>
      </p:sp>
      <p:pic>
        <p:nvPicPr>
          <p:cNvPr id="6" name="Picture 5" descr="Text, logo&#10;&#10;Description automatically generated">
            <a:extLst>
              <a:ext uri="{FF2B5EF4-FFF2-40B4-BE49-F238E27FC236}">
                <a16:creationId xmlns:a16="http://schemas.microsoft.com/office/drawing/2014/main" id="{C820DCF5-4F05-9006-EADE-12ACB1F2C561}"/>
              </a:ext>
            </a:extLst>
          </p:cNvPr>
          <p:cNvPicPr>
            <a:picLocks noChangeAspect="1"/>
          </p:cNvPicPr>
          <p:nvPr/>
        </p:nvPicPr>
        <p:blipFill>
          <a:blip r:embed="rId4"/>
          <a:stretch>
            <a:fillRect/>
          </a:stretch>
        </p:blipFill>
        <p:spPr>
          <a:xfrm>
            <a:off x="9285514" y="5335598"/>
            <a:ext cx="2656114" cy="1239373"/>
          </a:xfrm>
          <a:prstGeom prst="rect">
            <a:avLst/>
          </a:prstGeom>
        </p:spPr>
      </p:pic>
    </p:spTree>
    <p:extLst>
      <p:ext uri="{BB962C8B-B14F-4D97-AF65-F5344CB8AC3E}">
        <p14:creationId xmlns:p14="http://schemas.microsoft.com/office/powerpoint/2010/main" val="1359631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EC0E38-A8CF-DF18-5F4F-C7E3990B8A68}"/>
              </a:ext>
            </a:extLst>
          </p:cNvPr>
          <p:cNvPicPr>
            <a:picLocks noChangeAspect="1"/>
          </p:cNvPicPr>
          <p:nvPr/>
        </p:nvPicPr>
        <p:blipFill>
          <a:blip r:embed="rId2"/>
          <a:stretch>
            <a:fillRect/>
          </a:stretch>
        </p:blipFill>
        <p:spPr>
          <a:xfrm>
            <a:off x="0" y="0"/>
            <a:ext cx="4987636" cy="6858000"/>
          </a:xfrm>
          <a:prstGeom prst="rect">
            <a:avLst/>
          </a:prstGeom>
        </p:spPr>
      </p:pic>
      <p:pic>
        <p:nvPicPr>
          <p:cNvPr id="5" name="Picture 4" descr="Text, logo&#10;&#10;Description automatically generated">
            <a:extLst>
              <a:ext uri="{FF2B5EF4-FFF2-40B4-BE49-F238E27FC236}">
                <a16:creationId xmlns:a16="http://schemas.microsoft.com/office/drawing/2014/main" id="{1B0B76DB-8244-D52F-C596-1776185CF334}"/>
              </a:ext>
            </a:extLst>
          </p:cNvPr>
          <p:cNvPicPr>
            <a:picLocks noChangeAspect="1"/>
          </p:cNvPicPr>
          <p:nvPr/>
        </p:nvPicPr>
        <p:blipFill>
          <a:blip r:embed="rId3"/>
          <a:stretch>
            <a:fillRect/>
          </a:stretch>
        </p:blipFill>
        <p:spPr>
          <a:xfrm>
            <a:off x="9437914" y="5487998"/>
            <a:ext cx="2656114" cy="1239373"/>
          </a:xfrm>
          <a:prstGeom prst="rect">
            <a:avLst/>
          </a:prstGeom>
        </p:spPr>
      </p:pic>
      <p:sp>
        <p:nvSpPr>
          <p:cNvPr id="2" name="Title 1">
            <a:extLst>
              <a:ext uri="{FF2B5EF4-FFF2-40B4-BE49-F238E27FC236}">
                <a16:creationId xmlns:a16="http://schemas.microsoft.com/office/drawing/2014/main" id="{119A5A7F-4E26-C633-604E-13EC47E9818E}"/>
              </a:ext>
            </a:extLst>
          </p:cNvPr>
          <p:cNvSpPr>
            <a:spLocks noGrp="1"/>
          </p:cNvSpPr>
          <p:nvPr>
            <p:ph type="title"/>
          </p:nvPr>
        </p:nvSpPr>
        <p:spPr/>
        <p:txBody>
          <a:bodyPr>
            <a:normAutofit/>
          </a:bodyPr>
          <a:lstStyle/>
          <a:p>
            <a:r>
              <a:rPr lang="en-CA" sz="3800" b="1" dirty="0">
                <a:solidFill>
                  <a:srgbClr val="102169"/>
                </a:solidFill>
                <a:latin typeface="+mn-lt"/>
              </a:rPr>
              <a:t>Operations</a:t>
            </a:r>
          </a:p>
        </p:txBody>
      </p:sp>
      <p:sp>
        <p:nvSpPr>
          <p:cNvPr id="3" name="Content Placeholder 2">
            <a:extLst>
              <a:ext uri="{FF2B5EF4-FFF2-40B4-BE49-F238E27FC236}">
                <a16:creationId xmlns:a16="http://schemas.microsoft.com/office/drawing/2014/main" id="{2E309969-5C10-244E-4DCB-A869ACE88375}"/>
              </a:ext>
            </a:extLst>
          </p:cNvPr>
          <p:cNvSpPr>
            <a:spLocks noGrp="1"/>
          </p:cNvSpPr>
          <p:nvPr>
            <p:ph idx="1"/>
          </p:nvPr>
        </p:nvSpPr>
        <p:spPr/>
        <p:txBody>
          <a:bodyPr/>
          <a:lstStyle/>
          <a:p>
            <a:r>
              <a:rPr lang="en-US" dirty="0"/>
              <a:t>Charities experiencing significant demand decreases, because operational disruption, are experiencing major challenges:</a:t>
            </a:r>
          </a:p>
          <a:p>
            <a:pPr marL="0" indent="0">
              <a:buNone/>
            </a:pPr>
            <a:endParaRPr lang="en-US" dirty="0"/>
          </a:p>
          <a:p>
            <a:pPr lvl="1"/>
            <a:r>
              <a:rPr lang="en-US" dirty="0"/>
              <a:t>82% have lost revenue and the average amount lost is -45.5% </a:t>
            </a:r>
          </a:p>
          <a:p>
            <a:pPr lvl="1"/>
            <a:r>
              <a:rPr lang="en-US" dirty="0"/>
              <a:t>25% envision financial situation will worsen over the several months</a:t>
            </a:r>
          </a:p>
          <a:p>
            <a:pPr lvl="1"/>
            <a:r>
              <a:rPr lang="en-US" dirty="0"/>
              <a:t>33% believe they cannot sustain operations for more than 12 months </a:t>
            </a:r>
          </a:p>
        </p:txBody>
      </p:sp>
    </p:spTree>
    <p:extLst>
      <p:ext uri="{BB962C8B-B14F-4D97-AF65-F5344CB8AC3E}">
        <p14:creationId xmlns:p14="http://schemas.microsoft.com/office/powerpoint/2010/main" val="1147629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B5374D-4779-27C8-00E2-BAADF3F0B003}"/>
              </a:ext>
            </a:extLst>
          </p:cNvPr>
          <p:cNvPicPr>
            <a:picLocks noChangeAspect="1"/>
          </p:cNvPicPr>
          <p:nvPr/>
        </p:nvPicPr>
        <p:blipFill>
          <a:blip r:embed="rId3"/>
          <a:stretch>
            <a:fillRect/>
          </a:stretch>
        </p:blipFill>
        <p:spPr>
          <a:xfrm>
            <a:off x="0" y="0"/>
            <a:ext cx="4987636" cy="6858000"/>
          </a:xfrm>
          <a:prstGeom prst="rect">
            <a:avLst/>
          </a:prstGeom>
        </p:spPr>
      </p:pic>
      <p:pic>
        <p:nvPicPr>
          <p:cNvPr id="5" name="Picture 4" descr="Text, logo&#10;&#10;Description automatically generated">
            <a:extLst>
              <a:ext uri="{FF2B5EF4-FFF2-40B4-BE49-F238E27FC236}">
                <a16:creationId xmlns:a16="http://schemas.microsoft.com/office/drawing/2014/main" id="{2396D284-F12F-9B2D-F185-E4D25ADD357C}"/>
              </a:ext>
            </a:extLst>
          </p:cNvPr>
          <p:cNvPicPr>
            <a:picLocks noChangeAspect="1"/>
          </p:cNvPicPr>
          <p:nvPr/>
        </p:nvPicPr>
        <p:blipFill>
          <a:blip r:embed="rId4"/>
          <a:stretch>
            <a:fillRect/>
          </a:stretch>
        </p:blipFill>
        <p:spPr>
          <a:xfrm>
            <a:off x="9437914" y="5487998"/>
            <a:ext cx="2656114" cy="1239373"/>
          </a:xfrm>
          <a:prstGeom prst="rect">
            <a:avLst/>
          </a:prstGeom>
        </p:spPr>
      </p:pic>
      <p:sp>
        <p:nvSpPr>
          <p:cNvPr id="2" name="Title 1">
            <a:extLst>
              <a:ext uri="{FF2B5EF4-FFF2-40B4-BE49-F238E27FC236}">
                <a16:creationId xmlns:a16="http://schemas.microsoft.com/office/drawing/2014/main" id="{E8DBDBD1-FC11-E84C-7DBF-62BAB55A5B2F}"/>
              </a:ext>
            </a:extLst>
          </p:cNvPr>
          <p:cNvSpPr>
            <a:spLocks noGrp="1"/>
          </p:cNvSpPr>
          <p:nvPr>
            <p:ph type="title"/>
          </p:nvPr>
        </p:nvSpPr>
        <p:spPr/>
        <p:txBody>
          <a:bodyPr/>
          <a:lstStyle/>
          <a:p>
            <a:r>
              <a:rPr lang="en-CA" sz="4400" b="1">
                <a:solidFill>
                  <a:srgbClr val="102169"/>
                </a:solidFill>
                <a:latin typeface="+mn-lt"/>
              </a:rPr>
              <a:t>Operations – Human Resources </a:t>
            </a:r>
            <a:endParaRPr lang="en-CA"/>
          </a:p>
        </p:txBody>
      </p:sp>
      <p:sp>
        <p:nvSpPr>
          <p:cNvPr id="3" name="Content Placeholder 2">
            <a:extLst>
              <a:ext uri="{FF2B5EF4-FFF2-40B4-BE49-F238E27FC236}">
                <a16:creationId xmlns:a16="http://schemas.microsoft.com/office/drawing/2014/main" id="{4D28EDCB-F490-471B-BF1B-D2CB91B7D0C1}"/>
              </a:ext>
            </a:extLst>
          </p:cNvPr>
          <p:cNvSpPr>
            <a:spLocks noGrp="1"/>
          </p:cNvSpPr>
          <p:nvPr>
            <p:ph idx="1"/>
          </p:nvPr>
        </p:nvSpPr>
        <p:spPr>
          <a:xfrm>
            <a:off x="838200" y="1825625"/>
            <a:ext cx="5943601" cy="4351338"/>
          </a:xfrm>
        </p:spPr>
        <p:txBody>
          <a:bodyPr vert="horz" lIns="91440" tIns="45720" rIns="91440" bIns="45720" rtlCol="0" anchor="t">
            <a:normAutofit/>
          </a:bodyPr>
          <a:lstStyle/>
          <a:p>
            <a:r>
              <a:rPr lang="en-US" dirty="0"/>
              <a:t>Staffing levels are expected to stay the same or increase </a:t>
            </a:r>
          </a:p>
          <a:p>
            <a:pPr lvl="1"/>
            <a:r>
              <a:rPr lang="en-US" dirty="0"/>
              <a:t>59% stay the same</a:t>
            </a:r>
            <a:endParaRPr lang="en-US" dirty="0">
              <a:cs typeface="Calibri"/>
            </a:endParaRPr>
          </a:p>
          <a:p>
            <a:pPr lvl="1"/>
            <a:r>
              <a:rPr lang="en-US" dirty="0"/>
              <a:t>25% see increase</a:t>
            </a:r>
            <a:endParaRPr lang="en-US" dirty="0">
              <a:cs typeface="Calibri"/>
            </a:endParaRPr>
          </a:p>
          <a:p>
            <a:pPr lvl="1"/>
            <a:r>
              <a:rPr lang="en-US" dirty="0">
                <a:cs typeface="Calibri"/>
              </a:rPr>
              <a:t>16% see decrease</a:t>
            </a:r>
          </a:p>
          <a:p>
            <a:r>
              <a:rPr lang="en-US" dirty="0"/>
              <a:t>50% have increased time and resources to mental health and well-being of staff and volunteers</a:t>
            </a:r>
          </a:p>
          <a:p>
            <a:r>
              <a:rPr lang="en-US" dirty="0"/>
              <a:t>Not seeing large increases in volunteers</a:t>
            </a:r>
            <a:endParaRPr lang="en-CA" dirty="0"/>
          </a:p>
        </p:txBody>
      </p:sp>
      <p:pic>
        <p:nvPicPr>
          <p:cNvPr id="9" name="Picture 9">
            <a:extLst>
              <a:ext uri="{FF2B5EF4-FFF2-40B4-BE49-F238E27FC236}">
                <a16:creationId xmlns:a16="http://schemas.microsoft.com/office/drawing/2014/main" id="{AA969A8F-BCB0-623A-D791-28F529DF219E}"/>
              </a:ext>
            </a:extLst>
          </p:cNvPr>
          <p:cNvPicPr>
            <a:picLocks noChangeAspect="1"/>
          </p:cNvPicPr>
          <p:nvPr/>
        </p:nvPicPr>
        <p:blipFill>
          <a:blip r:embed="rId5"/>
          <a:stretch>
            <a:fillRect/>
          </a:stretch>
        </p:blipFill>
        <p:spPr>
          <a:xfrm>
            <a:off x="7109792" y="1616435"/>
            <a:ext cx="3560416" cy="4166261"/>
          </a:xfrm>
          <a:prstGeom prst="rect">
            <a:avLst/>
          </a:prstGeom>
        </p:spPr>
      </p:pic>
    </p:spTree>
    <p:extLst>
      <p:ext uri="{BB962C8B-B14F-4D97-AF65-F5344CB8AC3E}">
        <p14:creationId xmlns:p14="http://schemas.microsoft.com/office/powerpoint/2010/main" val="556992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 logo&#10;&#10;Description automatically generated">
            <a:extLst>
              <a:ext uri="{FF2B5EF4-FFF2-40B4-BE49-F238E27FC236}">
                <a16:creationId xmlns:a16="http://schemas.microsoft.com/office/drawing/2014/main" id="{FF4B83E2-BA78-98B3-F136-0CA3A550B403}"/>
              </a:ext>
            </a:extLst>
          </p:cNvPr>
          <p:cNvPicPr>
            <a:picLocks noChangeAspect="1"/>
          </p:cNvPicPr>
          <p:nvPr/>
        </p:nvPicPr>
        <p:blipFill>
          <a:blip r:embed="rId2"/>
          <a:stretch>
            <a:fillRect/>
          </a:stretch>
        </p:blipFill>
        <p:spPr>
          <a:xfrm>
            <a:off x="9437914" y="5487998"/>
            <a:ext cx="2656114" cy="1239373"/>
          </a:xfrm>
          <a:prstGeom prst="rect">
            <a:avLst/>
          </a:prstGeom>
        </p:spPr>
      </p:pic>
      <p:pic>
        <p:nvPicPr>
          <p:cNvPr id="3" name="Picture 2">
            <a:extLst>
              <a:ext uri="{FF2B5EF4-FFF2-40B4-BE49-F238E27FC236}">
                <a16:creationId xmlns:a16="http://schemas.microsoft.com/office/drawing/2014/main" id="{B61A2FF5-CC27-CB27-C9E1-3C9B1F08E344}"/>
              </a:ext>
            </a:extLst>
          </p:cNvPr>
          <p:cNvPicPr>
            <a:picLocks noChangeAspect="1"/>
          </p:cNvPicPr>
          <p:nvPr/>
        </p:nvPicPr>
        <p:blipFill>
          <a:blip r:embed="rId3"/>
          <a:stretch>
            <a:fillRect/>
          </a:stretch>
        </p:blipFill>
        <p:spPr>
          <a:xfrm>
            <a:off x="0" y="0"/>
            <a:ext cx="4987636" cy="6858000"/>
          </a:xfrm>
          <a:prstGeom prst="rect">
            <a:avLst/>
          </a:prstGeom>
        </p:spPr>
      </p:pic>
      <p:sp>
        <p:nvSpPr>
          <p:cNvPr id="2" name="Title 1">
            <a:extLst>
              <a:ext uri="{FF2B5EF4-FFF2-40B4-BE49-F238E27FC236}">
                <a16:creationId xmlns:a16="http://schemas.microsoft.com/office/drawing/2014/main" id="{9ACDCF4A-EE0C-1594-1582-9B6A2BCA2E71}"/>
              </a:ext>
            </a:extLst>
          </p:cNvPr>
          <p:cNvSpPr>
            <a:spLocks noGrp="1"/>
          </p:cNvSpPr>
          <p:nvPr>
            <p:ph type="title"/>
          </p:nvPr>
        </p:nvSpPr>
        <p:spPr/>
        <p:txBody>
          <a:bodyPr/>
          <a:lstStyle/>
          <a:p>
            <a:r>
              <a:rPr lang="en-CA" sz="4400" b="1" dirty="0">
                <a:solidFill>
                  <a:srgbClr val="102169"/>
                </a:solidFill>
                <a:latin typeface="+mn-lt"/>
              </a:rPr>
              <a:t>Operations – Size Matters!</a:t>
            </a:r>
            <a:endParaRPr lang="en-US" dirty="0"/>
          </a:p>
        </p:txBody>
      </p:sp>
      <p:pic>
        <p:nvPicPr>
          <p:cNvPr id="4" name="Picture 4">
            <a:extLst>
              <a:ext uri="{FF2B5EF4-FFF2-40B4-BE49-F238E27FC236}">
                <a16:creationId xmlns:a16="http://schemas.microsoft.com/office/drawing/2014/main" id="{3113A648-5BCF-7DC1-034D-8D511A0016BB}"/>
              </a:ext>
            </a:extLst>
          </p:cNvPr>
          <p:cNvPicPr>
            <a:picLocks noGrp="1" noChangeAspect="1"/>
          </p:cNvPicPr>
          <p:nvPr>
            <p:ph idx="1"/>
          </p:nvPr>
        </p:nvPicPr>
        <p:blipFill>
          <a:blip r:embed="rId4"/>
          <a:stretch>
            <a:fillRect/>
          </a:stretch>
        </p:blipFill>
        <p:spPr>
          <a:xfrm>
            <a:off x="1079030" y="1477537"/>
            <a:ext cx="8932333" cy="4564517"/>
          </a:xfrm>
          <a:ln>
            <a:solidFill>
              <a:schemeClr val="bg1">
                <a:lumMod val="85000"/>
              </a:schemeClr>
            </a:solidFill>
          </a:ln>
        </p:spPr>
      </p:pic>
      <p:sp>
        <p:nvSpPr>
          <p:cNvPr id="5" name="Oval 4">
            <a:extLst>
              <a:ext uri="{FF2B5EF4-FFF2-40B4-BE49-F238E27FC236}">
                <a16:creationId xmlns:a16="http://schemas.microsoft.com/office/drawing/2014/main" id="{32C2670C-3F5A-9ED0-62F8-3BCCF3F90D8D}"/>
              </a:ext>
            </a:extLst>
          </p:cNvPr>
          <p:cNvSpPr/>
          <p:nvPr/>
        </p:nvSpPr>
        <p:spPr>
          <a:xfrm>
            <a:off x="8296592" y="5147696"/>
            <a:ext cx="680605" cy="6806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78599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A8D2D5-E922-B6A4-6C3B-A18CC80E9CCE}"/>
              </a:ext>
            </a:extLst>
          </p:cNvPr>
          <p:cNvPicPr>
            <a:picLocks noChangeAspect="1"/>
          </p:cNvPicPr>
          <p:nvPr/>
        </p:nvPicPr>
        <p:blipFill>
          <a:blip r:embed="rId3"/>
          <a:stretch>
            <a:fillRect/>
          </a:stretch>
        </p:blipFill>
        <p:spPr>
          <a:xfrm>
            <a:off x="0" y="0"/>
            <a:ext cx="4987636" cy="6858000"/>
          </a:xfrm>
          <a:prstGeom prst="rect">
            <a:avLst/>
          </a:prstGeom>
        </p:spPr>
      </p:pic>
      <p:pic>
        <p:nvPicPr>
          <p:cNvPr id="5" name="Picture 4" descr="Text, logo&#10;&#10;Description automatically generated">
            <a:extLst>
              <a:ext uri="{FF2B5EF4-FFF2-40B4-BE49-F238E27FC236}">
                <a16:creationId xmlns:a16="http://schemas.microsoft.com/office/drawing/2014/main" id="{EB12C50F-9AFE-1739-E466-476F633F1B0F}"/>
              </a:ext>
            </a:extLst>
          </p:cNvPr>
          <p:cNvPicPr>
            <a:picLocks noChangeAspect="1"/>
          </p:cNvPicPr>
          <p:nvPr/>
        </p:nvPicPr>
        <p:blipFill>
          <a:blip r:embed="rId4"/>
          <a:stretch>
            <a:fillRect/>
          </a:stretch>
        </p:blipFill>
        <p:spPr>
          <a:xfrm>
            <a:off x="9437914" y="5487998"/>
            <a:ext cx="2656114" cy="1239373"/>
          </a:xfrm>
          <a:prstGeom prst="rect">
            <a:avLst/>
          </a:prstGeom>
        </p:spPr>
      </p:pic>
      <p:sp>
        <p:nvSpPr>
          <p:cNvPr id="2" name="Title 1">
            <a:extLst>
              <a:ext uri="{FF2B5EF4-FFF2-40B4-BE49-F238E27FC236}">
                <a16:creationId xmlns:a16="http://schemas.microsoft.com/office/drawing/2014/main" id="{119A5A7F-4E26-C633-604E-13EC47E9818E}"/>
              </a:ext>
            </a:extLst>
          </p:cNvPr>
          <p:cNvSpPr>
            <a:spLocks noGrp="1"/>
          </p:cNvSpPr>
          <p:nvPr>
            <p:ph type="title"/>
          </p:nvPr>
        </p:nvSpPr>
        <p:spPr/>
        <p:txBody>
          <a:bodyPr>
            <a:normAutofit/>
          </a:bodyPr>
          <a:lstStyle/>
          <a:p>
            <a:r>
              <a:rPr lang="en-CA" b="1" dirty="0">
                <a:solidFill>
                  <a:srgbClr val="102169"/>
                </a:solidFill>
                <a:latin typeface="+mn-lt"/>
              </a:rPr>
              <a:t>Communications</a:t>
            </a:r>
          </a:p>
        </p:txBody>
      </p:sp>
      <p:sp>
        <p:nvSpPr>
          <p:cNvPr id="3" name="Content Placeholder 2">
            <a:extLst>
              <a:ext uri="{FF2B5EF4-FFF2-40B4-BE49-F238E27FC236}">
                <a16:creationId xmlns:a16="http://schemas.microsoft.com/office/drawing/2014/main" id="{2E309969-5C10-244E-4DCB-A869ACE88375}"/>
              </a:ext>
            </a:extLst>
          </p:cNvPr>
          <p:cNvSpPr>
            <a:spLocks noGrp="1"/>
          </p:cNvSpPr>
          <p:nvPr>
            <p:ph idx="1"/>
          </p:nvPr>
        </p:nvSpPr>
        <p:spPr>
          <a:xfrm>
            <a:off x="838199" y="1644650"/>
            <a:ext cx="5268687" cy="4351338"/>
          </a:xfrm>
        </p:spPr>
        <p:txBody>
          <a:bodyPr/>
          <a:lstStyle/>
          <a:p>
            <a:r>
              <a:rPr lang="en-CA" dirty="0"/>
              <a:t>Digital presence is crucial!</a:t>
            </a:r>
          </a:p>
          <a:p>
            <a:r>
              <a:rPr lang="en-CA" dirty="0"/>
              <a:t>Website with online giving option</a:t>
            </a:r>
          </a:p>
          <a:p>
            <a:r>
              <a:rPr lang="en-CA" dirty="0"/>
              <a:t>Social Media</a:t>
            </a:r>
          </a:p>
          <a:p>
            <a:r>
              <a:rPr lang="en-CA" dirty="0"/>
              <a:t>Video tells the story</a:t>
            </a:r>
          </a:p>
          <a:p>
            <a:r>
              <a:rPr lang="en-CA" dirty="0"/>
              <a:t>Video conferencing is here to stay for volunteer meetings and donor visits</a:t>
            </a:r>
          </a:p>
          <a:p>
            <a:r>
              <a:rPr lang="en-CA" dirty="0"/>
              <a:t>Hybrid meetings and events</a:t>
            </a:r>
          </a:p>
          <a:p>
            <a:endParaRPr lang="en-CA" dirty="0"/>
          </a:p>
          <a:p>
            <a:endParaRPr lang="en-CA" dirty="0"/>
          </a:p>
        </p:txBody>
      </p:sp>
      <p:pic>
        <p:nvPicPr>
          <p:cNvPr id="1026" name="Picture 2" descr="5 Essential Tips For Business Storytelling">
            <a:extLst>
              <a:ext uri="{FF2B5EF4-FFF2-40B4-BE49-F238E27FC236}">
                <a16:creationId xmlns:a16="http://schemas.microsoft.com/office/drawing/2014/main" id="{7CED4989-B8E2-C77D-6975-EA0CCCFC53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9617" y="1609725"/>
            <a:ext cx="4599772" cy="3327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522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A0FD00-4990-7B00-9C91-EDEA098F47F6}"/>
              </a:ext>
            </a:extLst>
          </p:cNvPr>
          <p:cNvPicPr>
            <a:picLocks noChangeAspect="1"/>
          </p:cNvPicPr>
          <p:nvPr/>
        </p:nvPicPr>
        <p:blipFill>
          <a:blip r:embed="rId2"/>
          <a:stretch>
            <a:fillRect/>
          </a:stretch>
        </p:blipFill>
        <p:spPr>
          <a:xfrm>
            <a:off x="0" y="0"/>
            <a:ext cx="4987636" cy="6858000"/>
          </a:xfrm>
          <a:prstGeom prst="rect">
            <a:avLst/>
          </a:prstGeom>
        </p:spPr>
      </p:pic>
      <p:pic>
        <p:nvPicPr>
          <p:cNvPr id="5" name="Picture 4" descr="Text, logo&#10;&#10;Description automatically generated">
            <a:extLst>
              <a:ext uri="{FF2B5EF4-FFF2-40B4-BE49-F238E27FC236}">
                <a16:creationId xmlns:a16="http://schemas.microsoft.com/office/drawing/2014/main" id="{740A6C53-87DD-9F34-A100-5547A30D6D1F}"/>
              </a:ext>
            </a:extLst>
          </p:cNvPr>
          <p:cNvPicPr>
            <a:picLocks noChangeAspect="1"/>
          </p:cNvPicPr>
          <p:nvPr/>
        </p:nvPicPr>
        <p:blipFill>
          <a:blip r:embed="rId3"/>
          <a:stretch>
            <a:fillRect/>
          </a:stretch>
        </p:blipFill>
        <p:spPr>
          <a:xfrm>
            <a:off x="9437914" y="5487998"/>
            <a:ext cx="2656114" cy="1239373"/>
          </a:xfrm>
          <a:prstGeom prst="rect">
            <a:avLst/>
          </a:prstGeom>
        </p:spPr>
      </p:pic>
      <p:sp>
        <p:nvSpPr>
          <p:cNvPr id="2" name="Title 1">
            <a:extLst>
              <a:ext uri="{FF2B5EF4-FFF2-40B4-BE49-F238E27FC236}">
                <a16:creationId xmlns:a16="http://schemas.microsoft.com/office/drawing/2014/main" id="{6A4FCB11-F58C-2FF0-E3B1-0A0AA3073864}"/>
              </a:ext>
            </a:extLst>
          </p:cNvPr>
          <p:cNvSpPr>
            <a:spLocks noGrp="1"/>
          </p:cNvSpPr>
          <p:nvPr>
            <p:ph type="title"/>
          </p:nvPr>
        </p:nvSpPr>
        <p:spPr/>
        <p:txBody>
          <a:bodyPr/>
          <a:lstStyle/>
          <a:p>
            <a:r>
              <a:rPr lang="en-CA" sz="4400" b="1" dirty="0">
                <a:solidFill>
                  <a:srgbClr val="102169"/>
                </a:solidFill>
                <a:latin typeface="+mn-lt"/>
              </a:rPr>
              <a:t>Campaigns: Keys to Success</a:t>
            </a:r>
            <a:endParaRPr lang="en-CA" dirty="0"/>
          </a:p>
        </p:txBody>
      </p:sp>
      <p:sp>
        <p:nvSpPr>
          <p:cNvPr id="3" name="Content Placeholder 2">
            <a:extLst>
              <a:ext uri="{FF2B5EF4-FFF2-40B4-BE49-F238E27FC236}">
                <a16:creationId xmlns:a16="http://schemas.microsoft.com/office/drawing/2014/main" id="{8F57597D-5E7E-C4BB-F89D-B78674DF2245}"/>
              </a:ext>
            </a:extLst>
          </p:cNvPr>
          <p:cNvSpPr>
            <a:spLocks noGrp="1"/>
          </p:cNvSpPr>
          <p:nvPr>
            <p:ph idx="1"/>
          </p:nvPr>
        </p:nvSpPr>
        <p:spPr/>
        <p:txBody>
          <a:bodyPr>
            <a:noAutofit/>
          </a:bodyPr>
          <a:lstStyle/>
          <a:p>
            <a:pPr marL="0" indent="0">
              <a:lnSpc>
                <a:spcPct val="115000"/>
              </a:lnSpc>
              <a:spcAft>
                <a:spcPts val="1000"/>
              </a:spcAft>
              <a:buNone/>
              <a:tabLst>
                <a:tab pos="457200" algn="l"/>
              </a:tabLst>
            </a:pPr>
            <a:r>
              <a:rPr lang="en-CA" dirty="0">
                <a:solidFill>
                  <a:schemeClr val="tx1">
                    <a:lumMod val="95000"/>
                    <a:lumOff val="5000"/>
                  </a:schemeClr>
                </a:solidFill>
                <a:ea typeface="Yu Mincho"/>
                <a:cs typeface="Times New Roman"/>
              </a:rPr>
              <a:t>C</a:t>
            </a:r>
            <a:r>
              <a:rPr lang="en-CA" dirty="0">
                <a:solidFill>
                  <a:schemeClr val="tx1">
                    <a:lumMod val="95000"/>
                    <a:lumOff val="5000"/>
                  </a:schemeClr>
                </a:solidFill>
                <a:effectLst/>
                <a:ea typeface="Yu Mincho"/>
                <a:cs typeface="Times New Roman"/>
              </a:rPr>
              <a:t>ampaigns are successfully moving forward through the pandemic, many reaching and exceeding goal, by:</a:t>
            </a:r>
            <a:endParaRPr lang="en-CA" b="1" dirty="0">
              <a:solidFill>
                <a:schemeClr val="tx1">
                  <a:lumMod val="95000"/>
                  <a:lumOff val="5000"/>
                </a:schemeClr>
              </a:solidFill>
              <a:effectLst/>
              <a:ea typeface="Yu Mincho"/>
              <a:cs typeface="Times New Roman"/>
            </a:endParaRPr>
          </a:p>
          <a:p>
            <a:pPr marL="342900" indent="-342900">
              <a:lnSpc>
                <a:spcPct val="100000"/>
              </a:lnSpc>
              <a:buFont typeface="Arial" panose="020B0604020202020204" pitchFamily="34" charset="0"/>
              <a:buChar char="•"/>
              <a:tabLst>
                <a:tab pos="457200" algn="l"/>
              </a:tabLst>
            </a:pPr>
            <a:r>
              <a:rPr lang="en-CA" b="1" dirty="0">
                <a:solidFill>
                  <a:schemeClr val="tx1">
                    <a:lumMod val="95000"/>
                    <a:lumOff val="5000"/>
                  </a:schemeClr>
                </a:solidFill>
                <a:ea typeface="Yu Mincho"/>
                <a:cs typeface="Times New Roman"/>
              </a:rPr>
              <a:t>Focusing on the Mission</a:t>
            </a:r>
            <a:r>
              <a:rPr lang="en-CA" dirty="0">
                <a:solidFill>
                  <a:schemeClr val="tx1">
                    <a:lumMod val="95000"/>
                    <a:lumOff val="5000"/>
                  </a:schemeClr>
                </a:solidFill>
                <a:ea typeface="Yu Mincho"/>
                <a:cs typeface="Times New Roman"/>
              </a:rPr>
              <a:t>: Organizations that are mission focused, experienced increased giving overall particularly from corporations, foundations and major donors</a:t>
            </a:r>
          </a:p>
          <a:p>
            <a:pPr marL="342900" indent="-342900">
              <a:lnSpc>
                <a:spcPct val="100000"/>
              </a:lnSpc>
              <a:buFont typeface="Arial" panose="020B0604020202020204" pitchFamily="34" charset="0"/>
              <a:buChar char="•"/>
              <a:tabLst>
                <a:tab pos="457200" algn="l"/>
              </a:tabLst>
            </a:pPr>
            <a:r>
              <a:rPr lang="en-CA" b="1" dirty="0">
                <a:solidFill>
                  <a:schemeClr val="tx1">
                    <a:lumMod val="95000"/>
                    <a:lumOff val="5000"/>
                  </a:schemeClr>
                </a:solidFill>
                <a:ea typeface="Yu Mincho"/>
                <a:cs typeface="Times New Roman"/>
              </a:rPr>
              <a:t>Knowing Their Donors: </a:t>
            </a:r>
            <a:r>
              <a:rPr lang="en-CA" dirty="0">
                <a:solidFill>
                  <a:schemeClr val="tx1">
                    <a:lumMod val="95000"/>
                    <a:lumOff val="5000"/>
                  </a:schemeClr>
                </a:solidFill>
                <a:ea typeface="Yu Mincho"/>
                <a:cs typeface="Times New Roman"/>
              </a:rPr>
              <a:t>Adapt a strategy with a more sensitive approach to timing and consideration of financial implications </a:t>
            </a:r>
          </a:p>
          <a:p>
            <a:endParaRPr lang="en-CA" dirty="0"/>
          </a:p>
        </p:txBody>
      </p:sp>
    </p:spTree>
    <p:extLst>
      <p:ext uri="{BB962C8B-B14F-4D97-AF65-F5344CB8AC3E}">
        <p14:creationId xmlns:p14="http://schemas.microsoft.com/office/powerpoint/2010/main" val="2661161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A0FD00-4990-7B00-9C91-EDEA098F47F6}"/>
              </a:ext>
            </a:extLst>
          </p:cNvPr>
          <p:cNvPicPr>
            <a:picLocks noChangeAspect="1"/>
          </p:cNvPicPr>
          <p:nvPr/>
        </p:nvPicPr>
        <p:blipFill>
          <a:blip r:embed="rId3"/>
          <a:stretch>
            <a:fillRect/>
          </a:stretch>
        </p:blipFill>
        <p:spPr>
          <a:xfrm>
            <a:off x="0" y="0"/>
            <a:ext cx="4987636" cy="6858000"/>
          </a:xfrm>
          <a:prstGeom prst="rect">
            <a:avLst/>
          </a:prstGeom>
        </p:spPr>
      </p:pic>
      <p:pic>
        <p:nvPicPr>
          <p:cNvPr id="5" name="Picture 4" descr="Text, logo&#10;&#10;Description automatically generated">
            <a:extLst>
              <a:ext uri="{FF2B5EF4-FFF2-40B4-BE49-F238E27FC236}">
                <a16:creationId xmlns:a16="http://schemas.microsoft.com/office/drawing/2014/main" id="{740A6C53-87DD-9F34-A100-5547A30D6D1F}"/>
              </a:ext>
            </a:extLst>
          </p:cNvPr>
          <p:cNvPicPr>
            <a:picLocks noChangeAspect="1"/>
          </p:cNvPicPr>
          <p:nvPr/>
        </p:nvPicPr>
        <p:blipFill>
          <a:blip r:embed="rId4"/>
          <a:stretch>
            <a:fillRect/>
          </a:stretch>
        </p:blipFill>
        <p:spPr>
          <a:xfrm>
            <a:off x="9437914" y="5487998"/>
            <a:ext cx="2656114" cy="1239373"/>
          </a:xfrm>
          <a:prstGeom prst="rect">
            <a:avLst/>
          </a:prstGeom>
        </p:spPr>
      </p:pic>
      <p:sp>
        <p:nvSpPr>
          <p:cNvPr id="2" name="Title 1">
            <a:extLst>
              <a:ext uri="{FF2B5EF4-FFF2-40B4-BE49-F238E27FC236}">
                <a16:creationId xmlns:a16="http://schemas.microsoft.com/office/drawing/2014/main" id="{6A4FCB11-F58C-2FF0-E3B1-0A0AA3073864}"/>
              </a:ext>
            </a:extLst>
          </p:cNvPr>
          <p:cNvSpPr>
            <a:spLocks noGrp="1"/>
          </p:cNvSpPr>
          <p:nvPr>
            <p:ph type="title"/>
          </p:nvPr>
        </p:nvSpPr>
        <p:spPr/>
        <p:txBody>
          <a:bodyPr/>
          <a:lstStyle/>
          <a:p>
            <a:r>
              <a:rPr lang="en-CA" sz="4400" b="1" dirty="0">
                <a:solidFill>
                  <a:srgbClr val="102169"/>
                </a:solidFill>
                <a:latin typeface="+mn-lt"/>
              </a:rPr>
              <a:t>Campaigns: Keys to Success</a:t>
            </a:r>
            <a:endParaRPr lang="en-CA" dirty="0"/>
          </a:p>
        </p:txBody>
      </p:sp>
      <p:sp>
        <p:nvSpPr>
          <p:cNvPr id="3" name="Content Placeholder 2">
            <a:extLst>
              <a:ext uri="{FF2B5EF4-FFF2-40B4-BE49-F238E27FC236}">
                <a16:creationId xmlns:a16="http://schemas.microsoft.com/office/drawing/2014/main" id="{8F57597D-5E7E-C4BB-F89D-B78674DF2245}"/>
              </a:ext>
            </a:extLst>
          </p:cNvPr>
          <p:cNvSpPr>
            <a:spLocks noGrp="1"/>
          </p:cNvSpPr>
          <p:nvPr>
            <p:ph idx="1"/>
          </p:nvPr>
        </p:nvSpPr>
        <p:spPr/>
        <p:txBody>
          <a:bodyPr>
            <a:noAutofit/>
          </a:bodyPr>
          <a:lstStyle/>
          <a:p>
            <a:pPr marL="342900" indent="-342900">
              <a:lnSpc>
                <a:spcPct val="100000"/>
              </a:lnSpc>
              <a:tabLst>
                <a:tab pos="457200" algn="l"/>
              </a:tabLst>
            </a:pPr>
            <a:r>
              <a:rPr lang="en-CA" b="1" dirty="0"/>
              <a:t>Considering a Blended Campaign Model: </a:t>
            </a:r>
            <a:r>
              <a:rPr lang="en-CA" dirty="0"/>
              <a:t>capital, programming, operations</a:t>
            </a:r>
          </a:p>
          <a:p>
            <a:pPr marL="342900" indent="-342900">
              <a:lnSpc>
                <a:spcPct val="100000"/>
              </a:lnSpc>
              <a:buFont typeface="Arial" panose="020B0604020202020204" pitchFamily="34" charset="0"/>
              <a:buChar char="•"/>
              <a:tabLst>
                <a:tab pos="457200" algn="l"/>
              </a:tabLst>
            </a:pPr>
            <a:r>
              <a:rPr lang="en-CA" b="1" dirty="0">
                <a:solidFill>
                  <a:schemeClr val="tx1">
                    <a:lumMod val="95000"/>
                    <a:lumOff val="5000"/>
                  </a:schemeClr>
                </a:solidFill>
                <a:effectLst/>
                <a:ea typeface="Yu Mincho"/>
                <a:cs typeface="Times New Roman"/>
              </a:rPr>
              <a:t>Focusing on Communications: </a:t>
            </a:r>
            <a:r>
              <a:rPr lang="en-CA" dirty="0">
                <a:solidFill>
                  <a:schemeClr val="tx1">
                    <a:lumMod val="95000"/>
                    <a:lumOff val="5000"/>
                  </a:schemeClr>
                </a:solidFill>
                <a:ea typeface="Yu Mincho"/>
                <a:cs typeface="Times New Roman"/>
              </a:rPr>
              <a:t>Donors want to be kept informed -  increase </a:t>
            </a:r>
            <a:r>
              <a:rPr lang="en-CA" dirty="0">
                <a:solidFill>
                  <a:schemeClr val="tx1">
                    <a:lumMod val="95000"/>
                    <a:lumOff val="5000"/>
                  </a:schemeClr>
                </a:solidFill>
                <a:effectLst/>
                <a:ea typeface="Yu Mincho"/>
                <a:cs typeface="Times New Roman"/>
              </a:rPr>
              <a:t>focus on outreach with a strong digital presence and other communication tools</a:t>
            </a:r>
          </a:p>
          <a:p>
            <a:pPr marL="342900" indent="-342900">
              <a:lnSpc>
                <a:spcPct val="100000"/>
              </a:lnSpc>
              <a:buFont typeface="Arial" panose="020B0604020202020204" pitchFamily="34" charset="0"/>
              <a:buChar char="•"/>
              <a:tabLst>
                <a:tab pos="457200" algn="l"/>
              </a:tabLst>
            </a:pPr>
            <a:r>
              <a:rPr lang="en-CA" b="1" dirty="0">
                <a:solidFill>
                  <a:schemeClr val="tx1">
                    <a:lumMod val="95000"/>
                    <a:lumOff val="5000"/>
                  </a:schemeClr>
                </a:solidFill>
                <a:ea typeface="Yu Mincho"/>
                <a:cs typeface="Times New Roman"/>
              </a:rPr>
              <a:t>Being Flexible: </a:t>
            </a:r>
            <a:r>
              <a:rPr lang="en-CA" dirty="0">
                <a:solidFill>
                  <a:schemeClr val="tx1">
                    <a:lumMod val="95000"/>
                    <a:lumOff val="5000"/>
                  </a:schemeClr>
                </a:solidFill>
                <a:ea typeface="Yu Mincho"/>
                <a:cs typeface="Times New Roman"/>
              </a:rPr>
              <a:t>Online meetings allow leadership to have greater presence; online cultivation and stewardship will continue post-pandemic. Timelines need to constantly revisited too!</a:t>
            </a:r>
          </a:p>
          <a:p>
            <a:pPr marL="342900" indent="-342900">
              <a:lnSpc>
                <a:spcPct val="100000"/>
              </a:lnSpc>
              <a:buFont typeface="Arial" panose="020B0604020202020204" pitchFamily="34" charset="0"/>
              <a:buChar char="•"/>
              <a:tabLst>
                <a:tab pos="457200" algn="l"/>
              </a:tabLst>
            </a:pPr>
            <a:r>
              <a:rPr lang="en-CA" b="1" dirty="0"/>
              <a:t>Remote Scope:</a:t>
            </a:r>
            <a:r>
              <a:rPr lang="en-CA" dirty="0"/>
              <a:t> ~ 60% being conducted remotely</a:t>
            </a:r>
          </a:p>
          <a:p>
            <a:endParaRPr lang="en-CA" dirty="0"/>
          </a:p>
        </p:txBody>
      </p:sp>
    </p:spTree>
    <p:extLst>
      <p:ext uri="{BB962C8B-B14F-4D97-AF65-F5344CB8AC3E}">
        <p14:creationId xmlns:p14="http://schemas.microsoft.com/office/powerpoint/2010/main" val="4199257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A0FD00-4990-7B00-9C91-EDEA098F47F6}"/>
              </a:ext>
            </a:extLst>
          </p:cNvPr>
          <p:cNvPicPr>
            <a:picLocks noChangeAspect="1"/>
          </p:cNvPicPr>
          <p:nvPr/>
        </p:nvPicPr>
        <p:blipFill>
          <a:blip r:embed="rId3"/>
          <a:stretch>
            <a:fillRect/>
          </a:stretch>
        </p:blipFill>
        <p:spPr>
          <a:xfrm>
            <a:off x="0" y="0"/>
            <a:ext cx="4987636" cy="6858000"/>
          </a:xfrm>
          <a:prstGeom prst="rect">
            <a:avLst/>
          </a:prstGeom>
        </p:spPr>
      </p:pic>
      <p:pic>
        <p:nvPicPr>
          <p:cNvPr id="5" name="Picture 4" descr="Text, logo&#10;&#10;Description automatically generated">
            <a:extLst>
              <a:ext uri="{FF2B5EF4-FFF2-40B4-BE49-F238E27FC236}">
                <a16:creationId xmlns:a16="http://schemas.microsoft.com/office/drawing/2014/main" id="{740A6C53-87DD-9F34-A100-5547A30D6D1F}"/>
              </a:ext>
            </a:extLst>
          </p:cNvPr>
          <p:cNvPicPr>
            <a:picLocks noChangeAspect="1"/>
          </p:cNvPicPr>
          <p:nvPr/>
        </p:nvPicPr>
        <p:blipFill>
          <a:blip r:embed="rId4"/>
          <a:stretch>
            <a:fillRect/>
          </a:stretch>
        </p:blipFill>
        <p:spPr>
          <a:xfrm>
            <a:off x="9437914" y="5487998"/>
            <a:ext cx="2656114" cy="1239373"/>
          </a:xfrm>
          <a:prstGeom prst="rect">
            <a:avLst/>
          </a:prstGeom>
        </p:spPr>
      </p:pic>
      <p:sp>
        <p:nvSpPr>
          <p:cNvPr id="2" name="Title 1">
            <a:extLst>
              <a:ext uri="{FF2B5EF4-FFF2-40B4-BE49-F238E27FC236}">
                <a16:creationId xmlns:a16="http://schemas.microsoft.com/office/drawing/2014/main" id="{6A4FCB11-F58C-2FF0-E3B1-0A0AA3073864}"/>
              </a:ext>
            </a:extLst>
          </p:cNvPr>
          <p:cNvSpPr>
            <a:spLocks noGrp="1"/>
          </p:cNvSpPr>
          <p:nvPr>
            <p:ph type="title"/>
          </p:nvPr>
        </p:nvSpPr>
        <p:spPr>
          <a:xfrm>
            <a:off x="838200" y="299811"/>
            <a:ext cx="10515600" cy="1325563"/>
          </a:xfrm>
        </p:spPr>
        <p:txBody>
          <a:bodyPr/>
          <a:lstStyle/>
          <a:p>
            <a:r>
              <a:rPr lang="en-CA" b="1">
                <a:solidFill>
                  <a:srgbClr val="102169"/>
                </a:solidFill>
                <a:latin typeface="+mn-lt"/>
              </a:rPr>
              <a:t>The Future of Philanthropy</a:t>
            </a:r>
            <a:endParaRPr lang="en-CA"/>
          </a:p>
        </p:txBody>
      </p:sp>
      <p:sp>
        <p:nvSpPr>
          <p:cNvPr id="3" name="Content Placeholder 2">
            <a:extLst>
              <a:ext uri="{FF2B5EF4-FFF2-40B4-BE49-F238E27FC236}">
                <a16:creationId xmlns:a16="http://schemas.microsoft.com/office/drawing/2014/main" id="{8F57597D-5E7E-C4BB-F89D-B78674DF2245}"/>
              </a:ext>
            </a:extLst>
          </p:cNvPr>
          <p:cNvSpPr>
            <a:spLocks noGrp="1"/>
          </p:cNvSpPr>
          <p:nvPr>
            <p:ph idx="1"/>
          </p:nvPr>
        </p:nvSpPr>
        <p:spPr>
          <a:xfrm>
            <a:off x="838200" y="1360711"/>
            <a:ext cx="9198428" cy="5091886"/>
          </a:xfrm>
        </p:spPr>
        <p:txBody>
          <a:bodyPr vert="horz" lIns="91440" tIns="45720" rIns="91440" bIns="45720" rtlCol="0" anchor="t">
            <a:noAutofit/>
          </a:bodyPr>
          <a:lstStyle/>
          <a:p>
            <a:pPr marL="342900" indent="-342900">
              <a:lnSpc>
                <a:spcPct val="100000"/>
              </a:lnSpc>
              <a:tabLst>
                <a:tab pos="457200" algn="l"/>
              </a:tabLst>
            </a:pPr>
            <a:r>
              <a:rPr lang="en-CA" sz="2400" i="1" dirty="0"/>
              <a:t>Brace for a few more difficult years!</a:t>
            </a:r>
            <a:endParaRPr lang="en-US" sz="2400" i="1" dirty="0">
              <a:cs typeface="Calibri"/>
            </a:endParaRPr>
          </a:p>
          <a:p>
            <a:pPr marL="342900" indent="-342900">
              <a:lnSpc>
                <a:spcPct val="100000"/>
              </a:lnSpc>
              <a:tabLst>
                <a:tab pos="457200" algn="l"/>
              </a:tabLst>
            </a:pPr>
            <a:r>
              <a:rPr lang="en-CA" sz="2400" dirty="0"/>
              <a:t>Donors are informed and more strategic givers than ever before  – listen and take the time to develop personalized strategies.</a:t>
            </a:r>
          </a:p>
          <a:p>
            <a:pPr marL="342900" indent="-342900">
              <a:lnSpc>
                <a:spcPct val="100000"/>
              </a:lnSpc>
              <a:tabLst>
                <a:tab pos="457200" algn="l"/>
              </a:tabLst>
            </a:pPr>
            <a:r>
              <a:rPr lang="en-CA" sz="2400" dirty="0">
                <a:cs typeface="Calibri"/>
              </a:rPr>
              <a:t>Diversity, equity and inclusion as well as environmentally sustainable governance continue to be at the forefront.</a:t>
            </a:r>
            <a:endParaRPr lang="en-US" sz="2400" dirty="0">
              <a:cs typeface="Calibri"/>
            </a:endParaRPr>
          </a:p>
          <a:p>
            <a:pPr marL="342900" indent="-342900">
              <a:lnSpc>
                <a:spcPct val="100000"/>
              </a:lnSpc>
              <a:tabLst>
                <a:tab pos="457200" algn="l"/>
              </a:tabLst>
            </a:pPr>
            <a:r>
              <a:rPr lang="en-CA" sz="2400" dirty="0"/>
              <a:t>Tell your story – what makes you unique? </a:t>
            </a:r>
            <a:endParaRPr lang="en-CA" sz="2400" dirty="0">
              <a:cs typeface="Calibri"/>
            </a:endParaRPr>
          </a:p>
          <a:p>
            <a:pPr marL="342900" indent="-342900">
              <a:lnSpc>
                <a:spcPct val="100000"/>
              </a:lnSpc>
              <a:tabLst>
                <a:tab pos="457200" algn="l"/>
              </a:tabLst>
            </a:pPr>
            <a:r>
              <a:rPr lang="en-CA" sz="2400" dirty="0">
                <a:cs typeface="Calibri"/>
              </a:rPr>
              <a:t>Communicate, communicate, communicate!</a:t>
            </a:r>
          </a:p>
          <a:p>
            <a:pPr marL="342900" indent="-342900">
              <a:lnSpc>
                <a:spcPct val="100000"/>
              </a:lnSpc>
              <a:tabLst>
                <a:tab pos="457200" algn="l"/>
              </a:tabLst>
            </a:pPr>
            <a:r>
              <a:rPr lang="en-CA" sz="2400" dirty="0"/>
              <a:t>Go digital! Your donors and volunteers are online – you should too! </a:t>
            </a:r>
            <a:endParaRPr lang="en-CA" sz="2400" dirty="0">
              <a:cs typeface="Calibri"/>
            </a:endParaRPr>
          </a:p>
          <a:p>
            <a:pPr marL="342900" indent="-342900">
              <a:lnSpc>
                <a:spcPct val="100000"/>
              </a:lnSpc>
              <a:tabLst>
                <a:tab pos="457200" algn="l"/>
              </a:tabLst>
            </a:pPr>
            <a:r>
              <a:rPr lang="en-CA" sz="2400" dirty="0"/>
              <a:t>Remote is here to stay!</a:t>
            </a:r>
            <a:endParaRPr lang="en-CA" sz="2400" dirty="0">
              <a:cs typeface="Calibri"/>
            </a:endParaRPr>
          </a:p>
          <a:p>
            <a:pPr marL="342900" indent="-342900">
              <a:lnSpc>
                <a:spcPct val="100000"/>
              </a:lnSpc>
              <a:tabLst>
                <a:tab pos="457200" algn="l"/>
              </a:tabLst>
            </a:pPr>
            <a:r>
              <a:rPr lang="en-CA" sz="2400" dirty="0">
                <a:cs typeface="Calibri"/>
              </a:rPr>
              <a:t>Charities continue to serve a growing and invaluable role in our society - demand and capacity will continue to be a challenge!</a:t>
            </a:r>
            <a:endParaRPr lang="en-CA" dirty="0">
              <a:cs typeface="Calibri"/>
            </a:endParaRPr>
          </a:p>
          <a:p>
            <a:pPr marL="342900" indent="-342900">
              <a:lnSpc>
                <a:spcPct val="100000"/>
              </a:lnSpc>
            </a:pPr>
            <a:endParaRPr lang="en-CA" dirty="0">
              <a:cs typeface="Calibri"/>
            </a:endParaRPr>
          </a:p>
          <a:p>
            <a:endParaRPr lang="en-CA" dirty="0">
              <a:cs typeface="Calibri"/>
            </a:endParaRPr>
          </a:p>
        </p:txBody>
      </p:sp>
    </p:spTree>
    <p:extLst>
      <p:ext uri="{BB962C8B-B14F-4D97-AF65-F5344CB8AC3E}">
        <p14:creationId xmlns:p14="http://schemas.microsoft.com/office/powerpoint/2010/main" val="330036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D0F7A754-6D11-B222-B09E-9E4D6CD9760F}"/>
              </a:ext>
            </a:extLst>
          </p:cNvPr>
          <p:cNvSpPr txBox="1">
            <a:spLocks/>
          </p:cNvSpPr>
          <p:nvPr/>
        </p:nvSpPr>
        <p:spPr>
          <a:xfrm>
            <a:off x="0" y="4386943"/>
            <a:ext cx="12192000" cy="2555195"/>
          </a:xfrm>
          <a:prstGeom prst="rect">
            <a:avLst/>
          </a:prstGeom>
          <a:solidFill>
            <a:srgbClr val="102169"/>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en-US" dirty="0">
              <a:solidFill>
                <a:schemeClr val="bg1"/>
              </a:solidFill>
              <a:latin typeface="Trenda" pitchFamily="2" charset="77"/>
            </a:endParaRPr>
          </a:p>
          <a:p>
            <a:pPr algn="r"/>
            <a:endParaRPr lang="en-US" dirty="0">
              <a:solidFill>
                <a:schemeClr val="bg1"/>
              </a:solidFill>
              <a:latin typeface="Trenda" pitchFamily="2" charset="77"/>
            </a:endParaRPr>
          </a:p>
          <a:p>
            <a:pPr algn="r"/>
            <a:endParaRPr lang="en-US" dirty="0">
              <a:solidFill>
                <a:schemeClr val="bg1"/>
              </a:solidFill>
              <a:latin typeface="Trenda" pitchFamily="2" charset="77"/>
            </a:endParaRPr>
          </a:p>
          <a:p>
            <a:r>
              <a:rPr lang="en-US" dirty="0">
                <a:solidFill>
                  <a:schemeClr val="bg1"/>
                </a:solidFill>
              </a:rPr>
              <a:t>                                                                                                                          		</a:t>
            </a:r>
            <a:endParaRPr lang="en-US" dirty="0">
              <a:solidFill>
                <a:schemeClr val="bg1"/>
              </a:solidFill>
              <a:cs typeface="Calibri"/>
            </a:endParaRPr>
          </a:p>
        </p:txBody>
      </p:sp>
      <p:sp>
        <p:nvSpPr>
          <p:cNvPr id="2" name="Title 1">
            <a:extLst>
              <a:ext uri="{FF2B5EF4-FFF2-40B4-BE49-F238E27FC236}">
                <a16:creationId xmlns:a16="http://schemas.microsoft.com/office/drawing/2014/main" id="{A4941E77-B3C0-D340-B82D-350B146BE83C}"/>
              </a:ext>
            </a:extLst>
          </p:cNvPr>
          <p:cNvSpPr>
            <a:spLocks noGrp="1"/>
          </p:cNvSpPr>
          <p:nvPr>
            <p:ph type="ctrTitle"/>
          </p:nvPr>
        </p:nvSpPr>
        <p:spPr>
          <a:xfrm>
            <a:off x="1023257" y="616450"/>
            <a:ext cx="9144000" cy="788534"/>
          </a:xfrm>
        </p:spPr>
        <p:txBody>
          <a:bodyPr>
            <a:normAutofit fontScale="90000"/>
          </a:bodyPr>
          <a:lstStyle/>
          <a:p>
            <a:r>
              <a:rPr lang="en-US" b="1">
                <a:solidFill>
                  <a:schemeClr val="bg1"/>
                </a:solidFill>
                <a:latin typeface="+mn-lt"/>
              </a:rPr>
              <a:t>Thank you</a:t>
            </a:r>
          </a:p>
        </p:txBody>
      </p:sp>
      <p:sp>
        <p:nvSpPr>
          <p:cNvPr id="3" name="Subtitle 2">
            <a:extLst>
              <a:ext uri="{FF2B5EF4-FFF2-40B4-BE49-F238E27FC236}">
                <a16:creationId xmlns:a16="http://schemas.microsoft.com/office/drawing/2014/main" id="{85451231-3B06-D64D-92AC-F2976D2E94E6}"/>
              </a:ext>
            </a:extLst>
          </p:cNvPr>
          <p:cNvSpPr>
            <a:spLocks noGrp="1"/>
          </p:cNvSpPr>
          <p:nvPr>
            <p:ph type="subTitle" idx="1"/>
          </p:nvPr>
        </p:nvSpPr>
        <p:spPr>
          <a:xfrm>
            <a:off x="6096000" y="5119188"/>
            <a:ext cx="5419969" cy="1122362"/>
          </a:xfrm>
        </p:spPr>
        <p:txBody>
          <a:bodyPr>
            <a:noAutofit/>
          </a:bodyPr>
          <a:lstStyle/>
          <a:p>
            <a:pPr algn="r">
              <a:spcBef>
                <a:spcPts val="0"/>
              </a:spcBef>
            </a:pPr>
            <a:r>
              <a:rPr lang="en-US">
                <a:solidFill>
                  <a:schemeClr val="bg1"/>
                </a:solidFill>
              </a:rPr>
              <a:t>cdennis@thedennisgroup.ca    </a:t>
            </a:r>
          </a:p>
          <a:p>
            <a:pPr algn="r">
              <a:spcBef>
                <a:spcPts val="0"/>
              </a:spcBef>
            </a:pPr>
            <a:r>
              <a:rPr lang="en-US">
                <a:solidFill>
                  <a:schemeClr val="bg1"/>
                </a:solidFill>
              </a:rPr>
              <a:t>705-201-1014</a:t>
            </a:r>
          </a:p>
          <a:p>
            <a:pPr algn="r">
              <a:spcBef>
                <a:spcPts val="0"/>
              </a:spcBef>
            </a:pPr>
            <a:r>
              <a:rPr lang="en-US" err="1">
                <a:solidFill>
                  <a:schemeClr val="bg1"/>
                </a:solidFill>
              </a:rPr>
              <a:t>thedennisgroup.ca</a:t>
            </a:r>
            <a:endParaRPr lang="en-US">
              <a:solidFill>
                <a:schemeClr val="bg1"/>
              </a:solidFill>
            </a:endParaRPr>
          </a:p>
        </p:txBody>
      </p:sp>
      <p:pic>
        <p:nvPicPr>
          <p:cNvPr id="7" name="Picture 6">
            <a:extLst>
              <a:ext uri="{FF2B5EF4-FFF2-40B4-BE49-F238E27FC236}">
                <a16:creationId xmlns:a16="http://schemas.microsoft.com/office/drawing/2014/main" id="{333538C8-4BE8-6646-B4F9-9956C94C52EF}"/>
              </a:ext>
            </a:extLst>
          </p:cNvPr>
          <p:cNvPicPr>
            <a:picLocks noChangeAspect="1"/>
          </p:cNvPicPr>
          <p:nvPr/>
        </p:nvPicPr>
        <p:blipFill>
          <a:blip r:embed="rId3"/>
          <a:stretch>
            <a:fillRect/>
          </a:stretch>
        </p:blipFill>
        <p:spPr>
          <a:xfrm>
            <a:off x="351642" y="5199733"/>
            <a:ext cx="3130111" cy="1460236"/>
          </a:xfrm>
          <a:prstGeom prst="rect">
            <a:avLst/>
          </a:prstGeom>
        </p:spPr>
      </p:pic>
      <p:sp>
        <p:nvSpPr>
          <p:cNvPr id="4" name="TextBox 3">
            <a:extLst>
              <a:ext uri="{FF2B5EF4-FFF2-40B4-BE49-F238E27FC236}">
                <a16:creationId xmlns:a16="http://schemas.microsoft.com/office/drawing/2014/main" id="{D243626B-348C-B8E7-103B-75EF00FEE992}"/>
              </a:ext>
            </a:extLst>
          </p:cNvPr>
          <p:cNvSpPr txBox="1"/>
          <p:nvPr/>
        </p:nvSpPr>
        <p:spPr>
          <a:xfrm>
            <a:off x="1072243" y="1362409"/>
            <a:ext cx="10047514" cy="2066591"/>
          </a:xfrm>
          <a:prstGeom prst="rect">
            <a:avLst/>
          </a:prstGeom>
          <a:noFill/>
        </p:spPr>
        <p:txBody>
          <a:bodyPr wrap="square" lIns="91440" tIns="45720" rIns="91440" bIns="45720" anchor="t">
            <a:spAutoFit/>
          </a:bodyPr>
          <a:lstStyle/>
          <a:p>
            <a:pPr algn="ctr">
              <a:lnSpc>
                <a:spcPct val="115000"/>
              </a:lnSpc>
              <a:spcBef>
                <a:spcPts val="1000"/>
              </a:spcBef>
              <a:spcAft>
                <a:spcPts val="1000"/>
              </a:spcAft>
            </a:pPr>
            <a:r>
              <a:rPr lang="en-CA" sz="5000" b="1" dirty="0">
                <a:solidFill>
                  <a:srgbClr val="102169"/>
                </a:solidFill>
              </a:rPr>
              <a:t>Thank you!</a:t>
            </a:r>
            <a:endParaRPr lang="en-CA" sz="5000" b="1" dirty="0">
              <a:solidFill>
                <a:srgbClr val="102169"/>
              </a:solidFill>
              <a:ea typeface="Yu Mincho" panose="02020400000000000000" pitchFamily="18" charset="-128"/>
              <a:cs typeface="Arial" panose="020B0604020202020204" pitchFamily="34" charset="0"/>
            </a:endParaRPr>
          </a:p>
          <a:p>
            <a:pPr algn="ctr">
              <a:lnSpc>
                <a:spcPct val="115000"/>
              </a:lnSpc>
              <a:spcBef>
                <a:spcPts val="1000"/>
              </a:spcBef>
              <a:spcAft>
                <a:spcPts val="1000"/>
              </a:spcAft>
            </a:pPr>
            <a:r>
              <a:rPr lang="en-CA" sz="5000" b="1" dirty="0">
                <a:solidFill>
                  <a:srgbClr val="102169"/>
                </a:solidFill>
                <a:ea typeface="Yu Mincho" panose="02020400000000000000" pitchFamily="18" charset="-128"/>
                <a:cs typeface="Arial" panose="020B0604020202020204" pitchFamily="34" charset="0"/>
              </a:rPr>
              <a:t>Questions?</a:t>
            </a:r>
            <a:endParaRPr lang="en-CA" sz="5000" b="1" dirty="0">
              <a:solidFill>
                <a:srgbClr val="102169"/>
              </a:solidFill>
            </a:endParaRPr>
          </a:p>
        </p:txBody>
      </p:sp>
    </p:spTree>
    <p:extLst>
      <p:ext uri="{BB962C8B-B14F-4D97-AF65-F5344CB8AC3E}">
        <p14:creationId xmlns:p14="http://schemas.microsoft.com/office/powerpoint/2010/main" val="182781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BDD927-69ED-5F76-2F86-16B0E45345C1}"/>
              </a:ext>
            </a:extLst>
          </p:cNvPr>
          <p:cNvPicPr>
            <a:picLocks noChangeAspect="1"/>
          </p:cNvPicPr>
          <p:nvPr/>
        </p:nvPicPr>
        <p:blipFill>
          <a:blip r:embed="rId2"/>
          <a:stretch>
            <a:fillRect/>
          </a:stretch>
        </p:blipFill>
        <p:spPr>
          <a:xfrm>
            <a:off x="0" y="0"/>
            <a:ext cx="4987636" cy="6858000"/>
          </a:xfrm>
          <a:prstGeom prst="rect">
            <a:avLst/>
          </a:prstGeom>
        </p:spPr>
      </p:pic>
      <p:pic>
        <p:nvPicPr>
          <p:cNvPr id="5" name="Picture 4" descr="Text, logo&#10;&#10;Description automatically generated">
            <a:extLst>
              <a:ext uri="{FF2B5EF4-FFF2-40B4-BE49-F238E27FC236}">
                <a16:creationId xmlns:a16="http://schemas.microsoft.com/office/drawing/2014/main" id="{75FED691-83DA-FB99-50A3-6839D6D6C31F}"/>
              </a:ext>
            </a:extLst>
          </p:cNvPr>
          <p:cNvPicPr>
            <a:picLocks noChangeAspect="1"/>
          </p:cNvPicPr>
          <p:nvPr/>
        </p:nvPicPr>
        <p:blipFill>
          <a:blip r:embed="rId3"/>
          <a:stretch>
            <a:fillRect/>
          </a:stretch>
        </p:blipFill>
        <p:spPr>
          <a:xfrm>
            <a:off x="9437914" y="5487998"/>
            <a:ext cx="2656114" cy="1239373"/>
          </a:xfrm>
          <a:prstGeom prst="rect">
            <a:avLst/>
          </a:prstGeom>
        </p:spPr>
      </p:pic>
      <p:sp>
        <p:nvSpPr>
          <p:cNvPr id="2" name="Title 1">
            <a:extLst>
              <a:ext uri="{FF2B5EF4-FFF2-40B4-BE49-F238E27FC236}">
                <a16:creationId xmlns:a16="http://schemas.microsoft.com/office/drawing/2014/main" id="{4F98354C-6AC0-4B11-DCA8-761EC839789C}"/>
              </a:ext>
            </a:extLst>
          </p:cNvPr>
          <p:cNvSpPr>
            <a:spLocks noGrp="1"/>
          </p:cNvSpPr>
          <p:nvPr>
            <p:ph type="title"/>
          </p:nvPr>
        </p:nvSpPr>
        <p:spPr/>
        <p:txBody>
          <a:bodyPr/>
          <a:lstStyle/>
          <a:p>
            <a:r>
              <a:rPr lang="en-CA" sz="4400" b="1" dirty="0">
                <a:solidFill>
                  <a:srgbClr val="102169"/>
                </a:solidFill>
                <a:latin typeface="+mn-lt"/>
              </a:rPr>
              <a:t>Sources</a:t>
            </a:r>
            <a:endParaRPr lang="en-CA" dirty="0"/>
          </a:p>
        </p:txBody>
      </p:sp>
      <p:sp>
        <p:nvSpPr>
          <p:cNvPr id="3" name="Content Placeholder 2">
            <a:extLst>
              <a:ext uri="{FF2B5EF4-FFF2-40B4-BE49-F238E27FC236}">
                <a16:creationId xmlns:a16="http://schemas.microsoft.com/office/drawing/2014/main" id="{1102489A-33C0-FA23-786A-96947DCD4CFD}"/>
              </a:ext>
            </a:extLst>
          </p:cNvPr>
          <p:cNvSpPr>
            <a:spLocks noGrp="1"/>
          </p:cNvSpPr>
          <p:nvPr>
            <p:ph idx="1"/>
          </p:nvPr>
        </p:nvSpPr>
        <p:spPr/>
        <p:txBody>
          <a:bodyPr>
            <a:normAutofit/>
          </a:bodyPr>
          <a:lstStyle/>
          <a:p>
            <a:pPr marL="514350" indent="-514350" eaLnBrk="0" fontAlgn="base" hangingPunct="0">
              <a:lnSpc>
                <a:spcPct val="100000"/>
              </a:lnSpc>
              <a:spcBef>
                <a:spcPct val="0"/>
              </a:spcBef>
              <a:spcAft>
                <a:spcPts val="1200"/>
              </a:spcAft>
              <a:buFont typeface="+mj-lt"/>
              <a:buAutoNum type="arabicPeriod"/>
            </a:pPr>
            <a:r>
              <a:rPr kumimoji="0" lang="en-CA" altLang="en-US" sz="2800" b="0" i="0" u="none" strike="noStrike" cap="none" normalizeH="0" baseline="0" dirty="0">
                <a:ln>
                  <a:noFill/>
                </a:ln>
                <a:effectLst/>
                <a:ea typeface="Calibri" panose="020F0502020204030204" pitchFamily="34" charset="0"/>
                <a:hlinkClick r:id="rId4">
                  <a:extLst>
                    <a:ext uri="{A12FA001-AC4F-418D-AE19-62706E023703}">
                      <ahyp:hlinkClr xmlns:ahyp="http://schemas.microsoft.com/office/drawing/2018/hyperlinkcolor" val="tx"/>
                    </a:ext>
                  </a:extLst>
                </a:hlinkClick>
              </a:rPr>
              <a:t>https://imaginecanada.ca/sites/default/files/Sector-Monitor-The-uneven-impact-of-the-pandemic-on-Canadian-charities.pdf</a:t>
            </a:r>
            <a:r>
              <a:rPr kumimoji="0" lang="en-CA" altLang="en-US" sz="2800" b="0" i="0" u="none" strike="noStrike" cap="none" normalizeH="0" baseline="0" dirty="0">
                <a:ln>
                  <a:noFill/>
                </a:ln>
                <a:effectLst/>
                <a:ea typeface="Calibri" panose="020F0502020204030204" pitchFamily="34" charset="0"/>
              </a:rPr>
              <a:t> </a:t>
            </a:r>
          </a:p>
          <a:p>
            <a:pPr marL="514350" marR="0" lvl="0" indent="-514350" algn="l" defTabSz="914400" rtl="0" eaLnBrk="0" fontAlgn="base" latinLnBrk="0" hangingPunct="0">
              <a:lnSpc>
                <a:spcPct val="100000"/>
              </a:lnSpc>
              <a:spcBef>
                <a:spcPct val="0"/>
              </a:spcBef>
              <a:spcAft>
                <a:spcPts val="1200"/>
              </a:spcAft>
              <a:buClrTx/>
              <a:buSzTx/>
              <a:buFont typeface="+mj-lt"/>
              <a:buAutoNum type="arabicPeriod"/>
              <a:tabLst/>
            </a:pPr>
            <a:r>
              <a:rPr kumimoji="0" lang="en-CA" altLang="en-US" sz="2800" b="0" i="0" u="none" strike="noStrike" cap="none" normalizeH="0" baseline="0" dirty="0">
                <a:ln>
                  <a:noFill/>
                </a:ln>
                <a:effectLst/>
                <a:ea typeface="Calibri" panose="020F0502020204030204" pitchFamily="34" charset="0"/>
                <a:hlinkClick r:id="rId5">
                  <a:extLst>
                    <a:ext uri="{A12FA001-AC4F-418D-AE19-62706E023703}">
                      <ahyp:hlinkClr xmlns:ahyp="http://schemas.microsoft.com/office/drawing/2018/hyperlinkcolor" val="tx"/>
                    </a:ext>
                  </a:extLst>
                </a:hlinkClick>
              </a:rPr>
              <a:t>https://canadianfamilyoffices.com/commentary/three-trends-that-will-influence-philanthropy-in-2022</a:t>
            </a:r>
            <a:r>
              <a:rPr kumimoji="0" lang="en-CA" altLang="en-US" sz="2800" b="0" i="0" u="none" strike="noStrike" cap="none" normalizeH="0" baseline="0" dirty="0">
                <a:ln>
                  <a:noFill/>
                </a:ln>
                <a:effectLst/>
                <a:ea typeface="Calibri" panose="020F0502020204030204" pitchFamily="34" charset="0"/>
              </a:rPr>
              <a:t> </a:t>
            </a:r>
            <a:endParaRPr kumimoji="0" lang="en-CA" altLang="en-US" sz="1000" b="0" i="0" u="none" strike="noStrike" cap="none" normalizeH="0" baseline="0" dirty="0">
              <a:ln>
                <a:noFill/>
              </a:ln>
              <a:effectLst/>
            </a:endParaRPr>
          </a:p>
          <a:p>
            <a:pPr marL="514350" marR="0" lvl="0" indent="-514350" algn="l" defTabSz="914400" rtl="0" eaLnBrk="0" fontAlgn="base" latinLnBrk="0" hangingPunct="0">
              <a:lnSpc>
                <a:spcPct val="100000"/>
              </a:lnSpc>
              <a:spcBef>
                <a:spcPct val="0"/>
              </a:spcBef>
              <a:spcAft>
                <a:spcPts val="1200"/>
              </a:spcAft>
              <a:buClrTx/>
              <a:buSzTx/>
              <a:buFont typeface="+mj-lt"/>
              <a:buAutoNum type="arabicPeriod"/>
              <a:tabLst/>
            </a:pPr>
            <a:r>
              <a:rPr kumimoji="0" lang="en-CA" altLang="en-US" sz="2800" b="0" i="0" u="none" strike="noStrike" cap="none" normalizeH="0" baseline="0" dirty="0">
                <a:ln>
                  <a:noFill/>
                </a:ln>
                <a:effectLst/>
                <a:ea typeface="Times New Roman" panose="02020603050405020304" pitchFamily="18" charset="0"/>
                <a:hlinkClick r:id="rId6">
                  <a:extLst>
                    <a:ext uri="{A12FA001-AC4F-418D-AE19-62706E023703}">
                      <ahyp:hlinkClr xmlns:ahyp="http://schemas.microsoft.com/office/drawing/2018/hyperlinkcolor" val="tx"/>
                    </a:ext>
                  </a:extLst>
                </a:hlinkClick>
              </a:rPr>
              <a:t>https://www.canadahelps.org/en/the-giving-report/</a:t>
            </a:r>
            <a:endParaRPr kumimoji="0" lang="en-CA" altLang="en-US" sz="2800" b="0" i="0" u="none" strike="noStrike" cap="none" normalizeH="0" baseline="0" dirty="0">
              <a:ln>
                <a:noFill/>
              </a:ln>
              <a:effectLst/>
              <a:ea typeface="Times New Roman" panose="02020603050405020304" pitchFamily="18" charset="0"/>
            </a:endParaRPr>
          </a:p>
          <a:p>
            <a:pPr marL="514350" marR="0" lvl="0" indent="-514350" algn="l" defTabSz="914400" rtl="0" eaLnBrk="0" fontAlgn="base" latinLnBrk="0" hangingPunct="0">
              <a:lnSpc>
                <a:spcPct val="100000"/>
              </a:lnSpc>
              <a:spcBef>
                <a:spcPct val="0"/>
              </a:spcBef>
              <a:spcAft>
                <a:spcPts val="1200"/>
              </a:spcAft>
              <a:buClrTx/>
              <a:buSzTx/>
              <a:buFont typeface="+mj-lt"/>
              <a:buAutoNum type="arabicPeriod"/>
              <a:tabLst/>
            </a:pPr>
            <a:r>
              <a:rPr lang="en-CA" sz="2800" u="sng" dirty="0">
                <a:effectLst/>
                <a:ea typeface="Calibri" panose="020F0502020204030204" pitchFamily="34" charset="0"/>
                <a:hlinkClick r:id="rId7">
                  <a:extLst>
                    <a:ext uri="{A12FA001-AC4F-418D-AE19-62706E023703}">
                      <ahyp:hlinkClr xmlns:ahyp="http://schemas.microsoft.com/office/drawing/2018/hyperlinkcolor" val="tx"/>
                    </a:ext>
                  </a:extLst>
                </a:hlinkClick>
              </a:rPr>
              <a:t>Top Ten Risk Management Tips for Charities and NFP.pdf</a:t>
            </a:r>
            <a:endParaRPr lang="en-CA" sz="2800" u="sng" dirty="0">
              <a:effectLst/>
              <a:ea typeface="Calibri" panose="020F0502020204030204" pitchFamily="34" charset="0"/>
            </a:endParaRPr>
          </a:p>
          <a:p>
            <a:pPr marL="514350" indent="-514350" eaLnBrk="0" fontAlgn="base" hangingPunct="0">
              <a:lnSpc>
                <a:spcPct val="100000"/>
              </a:lnSpc>
              <a:spcBef>
                <a:spcPct val="0"/>
              </a:spcBef>
              <a:spcAft>
                <a:spcPts val="1200"/>
              </a:spcAft>
              <a:buFont typeface="+mj-lt"/>
              <a:buAutoNum type="arabicPeriod"/>
            </a:pPr>
            <a:r>
              <a:rPr lang="en-CA" sz="2800" u="sng" dirty="0">
                <a:effectLst/>
                <a:ea typeface="Calibri" panose="020F0502020204030204" pitchFamily="34" charset="0"/>
                <a:hlinkClick r:id="rId8">
                  <a:extLst>
                    <a:ext uri="{A12FA001-AC4F-418D-AE19-62706E023703}">
                      <ahyp:hlinkClr xmlns:ahyp="http://schemas.microsoft.com/office/drawing/2018/hyperlinkcolor" val="tx"/>
                    </a:ext>
                  </a:extLst>
                </a:hlinkClick>
              </a:rPr>
              <a:t>ChangingTides_TheEvolutionOfGivingBehaviourInCanada_2022_Good_Works.pdf</a:t>
            </a:r>
            <a:endParaRPr lang="en-CA" sz="2800" dirty="0">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n-CA" altLang="en-US" sz="5400" b="1"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endParaRPr lang="en-CA" dirty="0"/>
          </a:p>
        </p:txBody>
      </p:sp>
    </p:spTree>
    <p:extLst>
      <p:ext uri="{BB962C8B-B14F-4D97-AF65-F5344CB8AC3E}">
        <p14:creationId xmlns:p14="http://schemas.microsoft.com/office/powerpoint/2010/main" val="1395025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009A45-E67C-0D1F-EC6C-A1D71BFB9D30}"/>
              </a:ext>
            </a:extLst>
          </p:cNvPr>
          <p:cNvPicPr>
            <a:picLocks noChangeAspect="1"/>
          </p:cNvPicPr>
          <p:nvPr/>
        </p:nvPicPr>
        <p:blipFill>
          <a:blip r:embed="rId3"/>
          <a:stretch>
            <a:fillRect/>
          </a:stretch>
        </p:blipFill>
        <p:spPr>
          <a:xfrm>
            <a:off x="0" y="0"/>
            <a:ext cx="4987636" cy="6858000"/>
          </a:xfrm>
          <a:prstGeom prst="rect">
            <a:avLst/>
          </a:prstGeom>
        </p:spPr>
      </p:pic>
      <p:sp>
        <p:nvSpPr>
          <p:cNvPr id="2" name="Title 1">
            <a:extLst>
              <a:ext uri="{FF2B5EF4-FFF2-40B4-BE49-F238E27FC236}">
                <a16:creationId xmlns:a16="http://schemas.microsoft.com/office/drawing/2014/main" id="{21D20642-85C8-7F4D-8C0D-276614CFC51E}"/>
              </a:ext>
            </a:extLst>
          </p:cNvPr>
          <p:cNvSpPr>
            <a:spLocks noGrp="1"/>
          </p:cNvSpPr>
          <p:nvPr>
            <p:ph type="title"/>
          </p:nvPr>
        </p:nvSpPr>
        <p:spPr/>
        <p:txBody>
          <a:bodyPr>
            <a:normAutofit/>
          </a:bodyPr>
          <a:lstStyle/>
          <a:p>
            <a:r>
              <a:rPr lang="en-CA" sz="3800" b="1">
                <a:solidFill>
                  <a:srgbClr val="102169"/>
                </a:solidFill>
                <a:latin typeface="+mn-lt"/>
              </a:rPr>
              <a:t>Chonée</a:t>
            </a:r>
            <a:r>
              <a:rPr lang="en-US" sz="3800" b="1">
                <a:solidFill>
                  <a:srgbClr val="102169"/>
                </a:solidFill>
                <a:latin typeface="+mn-lt"/>
              </a:rPr>
              <a:t> Dennis, CFRE</a:t>
            </a:r>
          </a:p>
        </p:txBody>
      </p:sp>
      <p:sp>
        <p:nvSpPr>
          <p:cNvPr id="3" name="Content Placeholder 2">
            <a:extLst>
              <a:ext uri="{FF2B5EF4-FFF2-40B4-BE49-F238E27FC236}">
                <a16:creationId xmlns:a16="http://schemas.microsoft.com/office/drawing/2014/main" id="{749D449B-6BA5-2248-A446-E011A9C66F1A}"/>
              </a:ext>
            </a:extLst>
          </p:cNvPr>
          <p:cNvSpPr>
            <a:spLocks noGrp="1"/>
          </p:cNvSpPr>
          <p:nvPr>
            <p:ph idx="1"/>
          </p:nvPr>
        </p:nvSpPr>
        <p:spPr>
          <a:xfrm>
            <a:off x="838200" y="1603133"/>
            <a:ext cx="10515600" cy="4351338"/>
          </a:xfrm>
        </p:spPr>
        <p:txBody>
          <a:bodyPr vert="horz" lIns="91440" tIns="45720" rIns="91440" bIns="45720" rtlCol="0" anchor="t">
            <a:noAutofit/>
          </a:bodyPr>
          <a:lstStyle/>
          <a:p>
            <a:pPr fontAlgn="base">
              <a:lnSpc>
                <a:spcPct val="110000"/>
              </a:lnSpc>
            </a:pPr>
            <a:r>
              <a:rPr lang="en-CA" sz="2400">
                <a:solidFill>
                  <a:srgbClr val="444444"/>
                </a:solidFill>
                <a:effectLst/>
                <a:ea typeface="Times New Roman" panose="02020603050405020304" pitchFamily="18" charset="0"/>
                <a:cs typeface="Times New Roman" panose="02020603050405020304" pitchFamily="18" charset="0"/>
              </a:rPr>
              <a:t>Board Experience:</a:t>
            </a:r>
          </a:p>
          <a:p>
            <a:pPr lvl="1" fontAlgn="base">
              <a:lnSpc>
                <a:spcPct val="110000"/>
              </a:lnSpc>
            </a:pPr>
            <a:r>
              <a:rPr lang="en-CA" b="1">
                <a:solidFill>
                  <a:srgbClr val="444444"/>
                </a:solidFill>
                <a:effectLst/>
                <a:ea typeface="Times New Roman" panose="02020603050405020304" pitchFamily="18" charset="0"/>
                <a:cs typeface="Times New Roman" panose="02020603050405020304" pitchFamily="18" charset="0"/>
              </a:rPr>
              <a:t>Community Foundation of Greater Peterborough: </a:t>
            </a:r>
            <a:r>
              <a:rPr lang="en-CA">
                <a:solidFill>
                  <a:srgbClr val="444444"/>
                </a:solidFill>
                <a:effectLst/>
                <a:ea typeface="Times New Roman" panose="02020603050405020304" pitchFamily="18" charset="0"/>
                <a:cs typeface="Times New Roman" panose="02020603050405020304" pitchFamily="18" charset="0"/>
              </a:rPr>
              <a:t>Board Director / Governance Committee </a:t>
            </a:r>
          </a:p>
          <a:p>
            <a:pPr lvl="1" fontAlgn="base">
              <a:lnSpc>
                <a:spcPct val="110000"/>
              </a:lnSpc>
            </a:pPr>
            <a:r>
              <a:rPr lang="en-CA" b="1">
                <a:solidFill>
                  <a:srgbClr val="444444"/>
                </a:solidFill>
                <a:ea typeface="Times New Roman" panose="02020603050405020304" pitchFamily="18" charset="0"/>
                <a:cs typeface="Times New Roman" panose="02020603050405020304" pitchFamily="18" charset="0"/>
              </a:rPr>
              <a:t>Lakefield College School: </a:t>
            </a:r>
            <a:r>
              <a:rPr lang="en-CA">
                <a:solidFill>
                  <a:srgbClr val="444444"/>
                </a:solidFill>
                <a:ea typeface="Times New Roman" panose="02020603050405020304" pitchFamily="18" charset="0"/>
                <a:cs typeface="Times New Roman" panose="02020603050405020304" pitchFamily="18" charset="0"/>
              </a:rPr>
              <a:t>Trustee </a:t>
            </a:r>
            <a:r>
              <a:rPr lang="en-CA">
                <a:solidFill>
                  <a:srgbClr val="444444"/>
                </a:solidFill>
                <a:effectLst/>
                <a:ea typeface="Times New Roman" panose="02020603050405020304" pitchFamily="18" charset="0"/>
                <a:cs typeface="Times New Roman" panose="02020603050405020304" pitchFamily="18" charset="0"/>
              </a:rPr>
              <a:t>/ Board Director / Finance / Capital Construction Committees.  </a:t>
            </a:r>
          </a:p>
          <a:p>
            <a:pPr lvl="1" fontAlgn="base">
              <a:lnSpc>
                <a:spcPct val="110000"/>
              </a:lnSpc>
            </a:pPr>
            <a:r>
              <a:rPr lang="en-CA" b="1">
                <a:solidFill>
                  <a:srgbClr val="444444"/>
                </a:solidFill>
                <a:ea typeface="Times New Roman" panose="02020603050405020304" pitchFamily="18" charset="0"/>
                <a:cs typeface="Times New Roman" panose="02020603050405020304" pitchFamily="18" charset="0"/>
              </a:rPr>
              <a:t>Niagara Community Foundation/AFP Golden Horseshoe: </a:t>
            </a:r>
            <a:r>
              <a:rPr lang="en-CA">
                <a:solidFill>
                  <a:srgbClr val="444444"/>
                </a:solidFill>
                <a:ea typeface="Times New Roman" panose="02020603050405020304" pitchFamily="18" charset="0"/>
                <a:cs typeface="Times New Roman" panose="02020603050405020304" pitchFamily="18" charset="0"/>
              </a:rPr>
              <a:t>Founding B</a:t>
            </a:r>
            <a:r>
              <a:rPr lang="en-CA">
                <a:solidFill>
                  <a:srgbClr val="444444"/>
                </a:solidFill>
                <a:effectLst/>
                <a:ea typeface="Times New Roman" panose="02020603050405020304" pitchFamily="18" charset="0"/>
                <a:cs typeface="Times New Roman" panose="02020603050405020304" pitchFamily="18" charset="0"/>
              </a:rPr>
              <a:t>oard Member </a:t>
            </a:r>
          </a:p>
          <a:p>
            <a:pPr lvl="1" fontAlgn="base">
              <a:lnSpc>
                <a:spcPct val="110000"/>
              </a:lnSpc>
            </a:pPr>
            <a:r>
              <a:rPr lang="en-CA" b="1">
                <a:solidFill>
                  <a:srgbClr val="444444"/>
                </a:solidFill>
                <a:effectLst/>
                <a:ea typeface="Times New Roman" panose="02020603050405020304" pitchFamily="18" charset="0"/>
                <a:cs typeface="Times New Roman" panose="02020603050405020304" pitchFamily="18" charset="0"/>
              </a:rPr>
              <a:t>Children’s Advocacy Centre of Niagara: </a:t>
            </a:r>
            <a:r>
              <a:rPr lang="en-CA">
                <a:solidFill>
                  <a:srgbClr val="444444"/>
                </a:solidFill>
                <a:effectLst/>
                <a:ea typeface="Times New Roman" panose="02020603050405020304" pitchFamily="18" charset="0"/>
                <a:cs typeface="Times New Roman" panose="02020603050405020304" pitchFamily="18" charset="0"/>
              </a:rPr>
              <a:t>Founding Board Member</a:t>
            </a:r>
            <a:endParaRPr lang="en-CA">
              <a:effectLst/>
              <a:ea typeface="Trenda"/>
              <a:cs typeface="Trenda"/>
            </a:endParaRPr>
          </a:p>
          <a:p>
            <a:pPr marL="0" indent="0">
              <a:buClr>
                <a:srgbClr val="102169"/>
              </a:buClr>
              <a:buNone/>
            </a:pPr>
            <a:endParaRPr lang="en-US" sz="2400">
              <a:solidFill>
                <a:srgbClr val="4E3629"/>
              </a:solidFill>
            </a:endParaRPr>
          </a:p>
        </p:txBody>
      </p:sp>
      <p:pic>
        <p:nvPicPr>
          <p:cNvPr id="6" name="Picture 5" descr="Text, logo&#10;&#10;Description automatically generated">
            <a:extLst>
              <a:ext uri="{FF2B5EF4-FFF2-40B4-BE49-F238E27FC236}">
                <a16:creationId xmlns:a16="http://schemas.microsoft.com/office/drawing/2014/main" id="{C820DCF5-4F05-9006-EADE-12ACB1F2C561}"/>
              </a:ext>
            </a:extLst>
          </p:cNvPr>
          <p:cNvPicPr>
            <a:picLocks noChangeAspect="1"/>
          </p:cNvPicPr>
          <p:nvPr/>
        </p:nvPicPr>
        <p:blipFill>
          <a:blip r:embed="rId4"/>
          <a:stretch>
            <a:fillRect/>
          </a:stretch>
        </p:blipFill>
        <p:spPr>
          <a:xfrm>
            <a:off x="9285514" y="5335598"/>
            <a:ext cx="2656114" cy="1239373"/>
          </a:xfrm>
          <a:prstGeom prst="rect">
            <a:avLst/>
          </a:prstGeom>
        </p:spPr>
      </p:pic>
    </p:spTree>
    <p:extLst>
      <p:ext uri="{BB962C8B-B14F-4D97-AF65-F5344CB8AC3E}">
        <p14:creationId xmlns:p14="http://schemas.microsoft.com/office/powerpoint/2010/main" val="1503262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EA2D3B-F36D-4411-F62E-FCE0DEEEE733}"/>
              </a:ext>
            </a:extLst>
          </p:cNvPr>
          <p:cNvPicPr>
            <a:picLocks noChangeAspect="1"/>
          </p:cNvPicPr>
          <p:nvPr/>
        </p:nvPicPr>
        <p:blipFill>
          <a:blip r:embed="rId3"/>
          <a:stretch>
            <a:fillRect/>
          </a:stretch>
        </p:blipFill>
        <p:spPr>
          <a:xfrm>
            <a:off x="0" y="0"/>
            <a:ext cx="4987636" cy="6858000"/>
          </a:xfrm>
          <a:prstGeom prst="rect">
            <a:avLst/>
          </a:prstGeom>
        </p:spPr>
      </p:pic>
      <p:sp>
        <p:nvSpPr>
          <p:cNvPr id="2" name="Title 1">
            <a:extLst>
              <a:ext uri="{FF2B5EF4-FFF2-40B4-BE49-F238E27FC236}">
                <a16:creationId xmlns:a16="http://schemas.microsoft.com/office/drawing/2014/main" id="{21D20642-85C8-7F4D-8C0D-276614CFC51E}"/>
              </a:ext>
            </a:extLst>
          </p:cNvPr>
          <p:cNvSpPr>
            <a:spLocks noGrp="1"/>
          </p:cNvSpPr>
          <p:nvPr>
            <p:ph type="title"/>
          </p:nvPr>
        </p:nvSpPr>
        <p:spPr>
          <a:xfrm>
            <a:off x="1198752" y="1432152"/>
            <a:ext cx="10155048" cy="704851"/>
          </a:xfrm>
        </p:spPr>
        <p:txBody>
          <a:bodyPr>
            <a:normAutofit/>
          </a:bodyPr>
          <a:lstStyle/>
          <a:p>
            <a:r>
              <a:rPr lang="en-US" sz="3800" b="1" dirty="0">
                <a:solidFill>
                  <a:srgbClr val="102169"/>
                </a:solidFill>
                <a:latin typeface="+mn-lt"/>
              </a:rPr>
              <a:t>About Today’s Session</a:t>
            </a:r>
          </a:p>
        </p:txBody>
      </p:sp>
      <p:sp>
        <p:nvSpPr>
          <p:cNvPr id="3" name="Content Placeholder 2">
            <a:extLst>
              <a:ext uri="{FF2B5EF4-FFF2-40B4-BE49-F238E27FC236}">
                <a16:creationId xmlns:a16="http://schemas.microsoft.com/office/drawing/2014/main" id="{749D449B-6BA5-2248-A446-E011A9C66F1A}"/>
              </a:ext>
            </a:extLst>
          </p:cNvPr>
          <p:cNvSpPr>
            <a:spLocks noGrp="1"/>
          </p:cNvSpPr>
          <p:nvPr>
            <p:ph idx="1"/>
          </p:nvPr>
        </p:nvSpPr>
        <p:spPr>
          <a:xfrm>
            <a:off x="1198753" y="2271939"/>
            <a:ext cx="6497448" cy="4046539"/>
          </a:xfrm>
        </p:spPr>
        <p:txBody>
          <a:bodyPr vert="horz" lIns="91440" tIns="45720" rIns="91440" bIns="45720" rtlCol="0" anchor="t">
            <a:noAutofit/>
          </a:bodyPr>
          <a:lstStyle/>
          <a:p>
            <a:pPr marL="0" indent="0">
              <a:spcAft>
                <a:spcPts val="800"/>
              </a:spcAft>
              <a:buNone/>
            </a:pPr>
            <a:r>
              <a:rPr lang="en-CA" sz="2400" dirty="0">
                <a:solidFill>
                  <a:srgbClr val="000000"/>
                </a:solidFill>
                <a:effectLst/>
                <a:latin typeface="Calibri" panose="020F0502020204030204" pitchFamily="34" charset="0"/>
                <a:ea typeface="Calibri" panose="020F0502020204030204" pitchFamily="34" charset="0"/>
              </a:rPr>
              <a:t>The past two and half years have had significant changes on how the world works, including how non-profit organizations approach fundraising. </a:t>
            </a:r>
          </a:p>
          <a:p>
            <a:pPr marL="0" indent="0">
              <a:spcAft>
                <a:spcPts val="800"/>
              </a:spcAft>
              <a:buNone/>
            </a:pPr>
            <a:r>
              <a:rPr lang="en-CA" sz="2400" dirty="0">
                <a:solidFill>
                  <a:srgbClr val="000000"/>
                </a:solidFill>
                <a:effectLst/>
                <a:latin typeface="Calibri" panose="020F0502020204030204" pitchFamily="34" charset="0"/>
                <a:ea typeface="Calibri" panose="020F0502020204030204" pitchFamily="34" charset="0"/>
              </a:rPr>
              <a:t>In this session we will review how fundraising practices changed during the pandemic and the impact on philanthropy in the future. </a:t>
            </a:r>
            <a:endParaRPr lang="en-CA" sz="24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938DC602-3F7C-4AD5-A5AD-23EF3A0F2741}"/>
              </a:ext>
            </a:extLst>
          </p:cNvPr>
          <p:cNvSpPr txBox="1"/>
          <p:nvPr/>
        </p:nvSpPr>
        <p:spPr>
          <a:xfrm>
            <a:off x="6199092" y="1889948"/>
            <a:ext cx="5443817" cy="325538"/>
          </a:xfrm>
          <a:prstGeom prst="rect">
            <a:avLst/>
          </a:prstGeom>
          <a:noFill/>
        </p:spPr>
        <p:txBody>
          <a:bodyPr wrap="square" lIns="91440" tIns="45720" rIns="91440" bIns="45720" rtlCol="0" anchor="t">
            <a:spAutoFit/>
          </a:bodyPr>
          <a:lstStyle/>
          <a:p>
            <a:pPr>
              <a:lnSpc>
                <a:spcPct val="115000"/>
              </a:lnSpc>
              <a:spcBef>
                <a:spcPts val="1000"/>
              </a:spcBef>
              <a:spcAft>
                <a:spcPts val="1000"/>
              </a:spcAft>
            </a:pPr>
            <a:endParaRPr lang="en-CA" sz="1400">
              <a:solidFill>
                <a:srgbClr val="FF0000"/>
              </a:solidFill>
              <a:effectLst/>
              <a:latin typeface="Trenda" panose="00000500000000000000"/>
              <a:ea typeface="Verdana" panose="020B0604030504040204" pitchFamily="34" charset="0"/>
              <a:cs typeface="Times New Roman" panose="02020603050405020304" pitchFamily="18" charset="0"/>
            </a:endParaRPr>
          </a:p>
        </p:txBody>
      </p:sp>
      <p:pic>
        <p:nvPicPr>
          <p:cNvPr id="6" name="Picture 5" descr="Text, logo&#10;&#10;Description automatically generated">
            <a:extLst>
              <a:ext uri="{FF2B5EF4-FFF2-40B4-BE49-F238E27FC236}">
                <a16:creationId xmlns:a16="http://schemas.microsoft.com/office/drawing/2014/main" id="{50B54E63-1F7F-36BA-4EBC-202AA7C8E2F1}"/>
              </a:ext>
            </a:extLst>
          </p:cNvPr>
          <p:cNvPicPr>
            <a:picLocks noChangeAspect="1"/>
          </p:cNvPicPr>
          <p:nvPr/>
        </p:nvPicPr>
        <p:blipFill>
          <a:blip r:embed="rId4"/>
          <a:stretch>
            <a:fillRect/>
          </a:stretch>
        </p:blipFill>
        <p:spPr>
          <a:xfrm>
            <a:off x="9285514" y="5335598"/>
            <a:ext cx="2656114" cy="1239373"/>
          </a:xfrm>
          <a:prstGeom prst="rect">
            <a:avLst/>
          </a:prstGeom>
        </p:spPr>
      </p:pic>
      <p:pic>
        <p:nvPicPr>
          <p:cNvPr id="2052" name="Picture 4" descr="Shocked-Face - ChangingLives2Pure - Healthy Living Inside &amp; Out">
            <a:extLst>
              <a:ext uri="{FF2B5EF4-FFF2-40B4-BE49-F238E27FC236}">
                <a16:creationId xmlns:a16="http://schemas.microsoft.com/office/drawing/2014/main" id="{85D3DD6E-7E75-419C-77F7-FEAC4C0641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1" y="1820296"/>
            <a:ext cx="3439780" cy="2804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527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EA2D3B-F36D-4411-F62E-FCE0DEEEE733}"/>
              </a:ext>
            </a:extLst>
          </p:cNvPr>
          <p:cNvPicPr>
            <a:picLocks noChangeAspect="1"/>
          </p:cNvPicPr>
          <p:nvPr/>
        </p:nvPicPr>
        <p:blipFill>
          <a:blip r:embed="rId3"/>
          <a:stretch>
            <a:fillRect/>
          </a:stretch>
        </p:blipFill>
        <p:spPr>
          <a:xfrm>
            <a:off x="0" y="0"/>
            <a:ext cx="4987636" cy="6858000"/>
          </a:xfrm>
          <a:prstGeom prst="rect">
            <a:avLst/>
          </a:prstGeom>
        </p:spPr>
      </p:pic>
      <p:sp>
        <p:nvSpPr>
          <p:cNvPr id="2" name="Title 1">
            <a:extLst>
              <a:ext uri="{FF2B5EF4-FFF2-40B4-BE49-F238E27FC236}">
                <a16:creationId xmlns:a16="http://schemas.microsoft.com/office/drawing/2014/main" id="{21D20642-85C8-7F4D-8C0D-276614CFC51E}"/>
              </a:ext>
            </a:extLst>
          </p:cNvPr>
          <p:cNvSpPr>
            <a:spLocks noGrp="1"/>
          </p:cNvSpPr>
          <p:nvPr>
            <p:ph type="title"/>
          </p:nvPr>
        </p:nvSpPr>
        <p:spPr>
          <a:xfrm>
            <a:off x="1198752" y="985837"/>
            <a:ext cx="10155048" cy="704851"/>
          </a:xfrm>
        </p:spPr>
        <p:txBody>
          <a:bodyPr>
            <a:normAutofit/>
          </a:bodyPr>
          <a:lstStyle/>
          <a:p>
            <a:r>
              <a:rPr lang="en-CA" sz="3800" b="1">
                <a:solidFill>
                  <a:srgbClr val="102169"/>
                </a:solidFill>
                <a:latin typeface="+mn-lt"/>
              </a:rPr>
              <a:t>My Learnings Are Informed By…</a:t>
            </a:r>
            <a:endParaRPr lang="en-US" sz="3800" b="1">
              <a:solidFill>
                <a:srgbClr val="102169"/>
              </a:solidFill>
              <a:latin typeface="+mn-lt"/>
            </a:endParaRPr>
          </a:p>
        </p:txBody>
      </p:sp>
      <p:sp>
        <p:nvSpPr>
          <p:cNvPr id="3" name="Content Placeholder 2">
            <a:extLst>
              <a:ext uri="{FF2B5EF4-FFF2-40B4-BE49-F238E27FC236}">
                <a16:creationId xmlns:a16="http://schemas.microsoft.com/office/drawing/2014/main" id="{749D449B-6BA5-2248-A446-E011A9C66F1A}"/>
              </a:ext>
            </a:extLst>
          </p:cNvPr>
          <p:cNvSpPr>
            <a:spLocks noGrp="1"/>
          </p:cNvSpPr>
          <p:nvPr>
            <p:ph idx="1"/>
          </p:nvPr>
        </p:nvSpPr>
        <p:spPr>
          <a:xfrm>
            <a:off x="1198752" y="1825624"/>
            <a:ext cx="9238789" cy="4046539"/>
          </a:xfrm>
        </p:spPr>
        <p:txBody>
          <a:bodyPr vert="horz" lIns="91440" tIns="45720" rIns="91440" bIns="45720" rtlCol="0" anchor="t">
            <a:noAutofit/>
          </a:bodyPr>
          <a:lstStyle/>
          <a:p>
            <a:r>
              <a:rPr lang="en-CA" sz="2400"/>
              <a:t>Client work</a:t>
            </a:r>
          </a:p>
          <a:p>
            <a:r>
              <a:rPr lang="en-CA" sz="2400"/>
              <a:t>AFP International </a:t>
            </a:r>
          </a:p>
          <a:p>
            <a:r>
              <a:rPr lang="en-CA" sz="2400"/>
              <a:t>Community Foundations of Canada </a:t>
            </a:r>
          </a:p>
          <a:p>
            <a:r>
              <a:rPr lang="en-CA" sz="2400"/>
              <a:t>Imagine Canada</a:t>
            </a:r>
          </a:p>
          <a:p>
            <a:r>
              <a:rPr lang="en-CA" sz="2400"/>
              <a:t>Canada Helps</a:t>
            </a:r>
          </a:p>
          <a:p>
            <a:r>
              <a:rPr lang="en-CA" sz="2400"/>
              <a:t>Other resources</a:t>
            </a:r>
          </a:p>
        </p:txBody>
      </p:sp>
      <p:sp>
        <p:nvSpPr>
          <p:cNvPr id="5" name="TextBox 4">
            <a:extLst>
              <a:ext uri="{FF2B5EF4-FFF2-40B4-BE49-F238E27FC236}">
                <a16:creationId xmlns:a16="http://schemas.microsoft.com/office/drawing/2014/main" id="{938DC602-3F7C-4AD5-A5AD-23EF3A0F2741}"/>
              </a:ext>
            </a:extLst>
          </p:cNvPr>
          <p:cNvSpPr txBox="1"/>
          <p:nvPr/>
        </p:nvSpPr>
        <p:spPr>
          <a:xfrm>
            <a:off x="6199092" y="1889948"/>
            <a:ext cx="5443817" cy="325538"/>
          </a:xfrm>
          <a:prstGeom prst="rect">
            <a:avLst/>
          </a:prstGeom>
          <a:noFill/>
        </p:spPr>
        <p:txBody>
          <a:bodyPr wrap="square" lIns="91440" tIns="45720" rIns="91440" bIns="45720" rtlCol="0" anchor="t">
            <a:spAutoFit/>
          </a:bodyPr>
          <a:lstStyle/>
          <a:p>
            <a:pPr>
              <a:lnSpc>
                <a:spcPct val="115000"/>
              </a:lnSpc>
              <a:spcBef>
                <a:spcPts val="1000"/>
              </a:spcBef>
              <a:spcAft>
                <a:spcPts val="1000"/>
              </a:spcAft>
            </a:pPr>
            <a:endParaRPr lang="en-CA" sz="1400">
              <a:solidFill>
                <a:srgbClr val="FF0000"/>
              </a:solidFill>
              <a:effectLst/>
              <a:latin typeface="Trenda" panose="00000500000000000000"/>
              <a:ea typeface="Verdana" panose="020B0604030504040204" pitchFamily="34" charset="0"/>
              <a:cs typeface="Times New Roman" panose="02020603050405020304" pitchFamily="18" charset="0"/>
            </a:endParaRPr>
          </a:p>
        </p:txBody>
      </p:sp>
      <p:pic>
        <p:nvPicPr>
          <p:cNvPr id="6" name="Picture 5" descr="Text, logo&#10;&#10;Description automatically generated">
            <a:extLst>
              <a:ext uri="{FF2B5EF4-FFF2-40B4-BE49-F238E27FC236}">
                <a16:creationId xmlns:a16="http://schemas.microsoft.com/office/drawing/2014/main" id="{50B54E63-1F7F-36BA-4EBC-202AA7C8E2F1}"/>
              </a:ext>
            </a:extLst>
          </p:cNvPr>
          <p:cNvPicPr>
            <a:picLocks noChangeAspect="1"/>
          </p:cNvPicPr>
          <p:nvPr/>
        </p:nvPicPr>
        <p:blipFill>
          <a:blip r:embed="rId4"/>
          <a:stretch>
            <a:fillRect/>
          </a:stretch>
        </p:blipFill>
        <p:spPr>
          <a:xfrm>
            <a:off x="9285514" y="5335598"/>
            <a:ext cx="2656114" cy="1239373"/>
          </a:xfrm>
          <a:prstGeom prst="rect">
            <a:avLst/>
          </a:prstGeom>
        </p:spPr>
      </p:pic>
      <p:pic>
        <p:nvPicPr>
          <p:cNvPr id="10" name="Picture 9" descr="Text, logo&#10;&#10;Description automatically generated">
            <a:extLst>
              <a:ext uri="{FF2B5EF4-FFF2-40B4-BE49-F238E27FC236}">
                <a16:creationId xmlns:a16="http://schemas.microsoft.com/office/drawing/2014/main" id="{99B0D057-7506-D542-A16A-21968B9204E9}"/>
              </a:ext>
            </a:extLst>
          </p:cNvPr>
          <p:cNvPicPr>
            <a:picLocks noChangeAspect="1"/>
          </p:cNvPicPr>
          <p:nvPr/>
        </p:nvPicPr>
        <p:blipFill>
          <a:blip r:embed="rId4"/>
          <a:stretch>
            <a:fillRect/>
          </a:stretch>
        </p:blipFill>
        <p:spPr>
          <a:xfrm>
            <a:off x="9437914" y="5487998"/>
            <a:ext cx="2656114" cy="1239373"/>
          </a:xfrm>
          <a:prstGeom prst="rect">
            <a:avLst/>
          </a:prstGeom>
        </p:spPr>
      </p:pic>
      <p:pic>
        <p:nvPicPr>
          <p:cNvPr id="1026" name="Picture 2" descr="A New Pedagogy Is Emerging... and Online Learning Is a Key Contributing  Factor | Welcome to TeachOnline">
            <a:extLst>
              <a:ext uri="{FF2B5EF4-FFF2-40B4-BE49-F238E27FC236}">
                <a16:creationId xmlns:a16="http://schemas.microsoft.com/office/drawing/2014/main" id="{21F23F64-8E09-DC24-DD22-2D5CEF6ADC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9658" y="2367886"/>
            <a:ext cx="4900567" cy="17197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150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A162F29-085C-D084-8A48-DF98D8E27D1A}"/>
              </a:ext>
            </a:extLst>
          </p:cNvPr>
          <p:cNvPicPr>
            <a:picLocks noChangeAspect="1"/>
          </p:cNvPicPr>
          <p:nvPr/>
        </p:nvPicPr>
        <p:blipFill>
          <a:blip r:embed="rId3"/>
          <a:stretch>
            <a:fillRect/>
          </a:stretch>
        </p:blipFill>
        <p:spPr>
          <a:xfrm>
            <a:off x="0" y="0"/>
            <a:ext cx="4987636" cy="6858000"/>
          </a:xfrm>
          <a:prstGeom prst="rect">
            <a:avLst/>
          </a:prstGeom>
        </p:spPr>
      </p:pic>
      <p:sp>
        <p:nvSpPr>
          <p:cNvPr id="13" name="TextBox 12">
            <a:extLst>
              <a:ext uri="{FF2B5EF4-FFF2-40B4-BE49-F238E27FC236}">
                <a16:creationId xmlns:a16="http://schemas.microsoft.com/office/drawing/2014/main" id="{6A05D4CE-D13E-8040-A539-6030451680CC}"/>
              </a:ext>
            </a:extLst>
          </p:cNvPr>
          <p:cNvSpPr txBox="1"/>
          <p:nvPr/>
        </p:nvSpPr>
        <p:spPr>
          <a:xfrm>
            <a:off x="4545001" y="3177485"/>
            <a:ext cx="3594899" cy="677108"/>
          </a:xfrm>
          <a:prstGeom prst="rect">
            <a:avLst/>
          </a:prstGeom>
          <a:solidFill>
            <a:schemeClr val="bg1"/>
          </a:solidFill>
        </p:spPr>
        <p:txBody>
          <a:bodyPr wrap="square" rtlCol="0">
            <a:spAutoFit/>
          </a:bodyPr>
          <a:lstStyle/>
          <a:p>
            <a:pPr algn="ctr"/>
            <a:r>
              <a:rPr lang="en-US" sz="3800" b="1">
                <a:solidFill>
                  <a:srgbClr val="102169"/>
                </a:solidFill>
              </a:rPr>
              <a:t>The New Normal</a:t>
            </a:r>
          </a:p>
        </p:txBody>
      </p:sp>
      <p:sp>
        <p:nvSpPr>
          <p:cNvPr id="10" name="TextBox 9">
            <a:extLst>
              <a:ext uri="{FF2B5EF4-FFF2-40B4-BE49-F238E27FC236}">
                <a16:creationId xmlns:a16="http://schemas.microsoft.com/office/drawing/2014/main" id="{875F4715-45AA-DA43-9D46-A269B2CCEC5E}"/>
              </a:ext>
            </a:extLst>
          </p:cNvPr>
          <p:cNvSpPr txBox="1"/>
          <p:nvPr/>
        </p:nvSpPr>
        <p:spPr>
          <a:xfrm>
            <a:off x="1491677" y="602687"/>
            <a:ext cx="3398597" cy="2351350"/>
          </a:xfrm>
          <a:prstGeom prst="rect">
            <a:avLst/>
          </a:prstGeom>
          <a:solidFill>
            <a:srgbClr val="102169"/>
          </a:solid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a:r>
              <a:rPr lang="en-US" sz="2400" dirty="0">
                <a:solidFill>
                  <a:schemeClr val="bg1"/>
                </a:solidFill>
              </a:rPr>
              <a:t>Donor </a:t>
            </a:r>
            <a:r>
              <a:rPr lang="en-US" sz="2400" dirty="0" err="1">
                <a:solidFill>
                  <a:schemeClr val="bg1"/>
                </a:solidFill>
              </a:rPr>
              <a:t>Behaviour</a:t>
            </a:r>
            <a:endParaRPr lang="en-US" sz="2400" dirty="0">
              <a:solidFill>
                <a:schemeClr val="bg1"/>
              </a:solidFill>
            </a:endParaRPr>
          </a:p>
        </p:txBody>
      </p:sp>
      <p:sp>
        <p:nvSpPr>
          <p:cNvPr id="2" name="TextBox 1">
            <a:extLst>
              <a:ext uri="{FF2B5EF4-FFF2-40B4-BE49-F238E27FC236}">
                <a16:creationId xmlns:a16="http://schemas.microsoft.com/office/drawing/2014/main" id="{65AD3CAB-FFB4-0676-3410-AFD74C1ADA76}"/>
              </a:ext>
            </a:extLst>
          </p:cNvPr>
          <p:cNvSpPr txBox="1"/>
          <p:nvPr/>
        </p:nvSpPr>
        <p:spPr>
          <a:xfrm>
            <a:off x="7849666" y="4046062"/>
            <a:ext cx="3398597" cy="2351350"/>
          </a:xfrm>
          <a:prstGeom prst="rect">
            <a:avLst/>
          </a:prstGeom>
          <a:solidFill>
            <a:srgbClr val="102169"/>
          </a:solid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a:r>
              <a:rPr lang="en-US" sz="2400">
                <a:solidFill>
                  <a:schemeClr val="bg1"/>
                </a:solidFill>
              </a:rPr>
              <a:t>Communications</a:t>
            </a:r>
          </a:p>
        </p:txBody>
      </p:sp>
      <p:sp>
        <p:nvSpPr>
          <p:cNvPr id="3" name="TextBox 2">
            <a:extLst>
              <a:ext uri="{FF2B5EF4-FFF2-40B4-BE49-F238E27FC236}">
                <a16:creationId xmlns:a16="http://schemas.microsoft.com/office/drawing/2014/main" id="{23E77EE8-E25A-3879-60D7-0B3C810177CA}"/>
              </a:ext>
            </a:extLst>
          </p:cNvPr>
          <p:cNvSpPr txBox="1"/>
          <p:nvPr/>
        </p:nvSpPr>
        <p:spPr>
          <a:xfrm>
            <a:off x="1491677" y="4046062"/>
            <a:ext cx="3398597" cy="2351350"/>
          </a:xfrm>
          <a:prstGeom prst="rect">
            <a:avLst/>
          </a:prstGeom>
          <a:solidFill>
            <a:srgbClr val="102169"/>
          </a:solid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a:r>
              <a:rPr lang="en-US" sz="2400">
                <a:solidFill>
                  <a:schemeClr val="bg1"/>
                </a:solidFill>
              </a:rPr>
              <a:t>Operations</a:t>
            </a:r>
          </a:p>
        </p:txBody>
      </p:sp>
      <p:sp>
        <p:nvSpPr>
          <p:cNvPr id="4" name="TextBox 3">
            <a:extLst>
              <a:ext uri="{FF2B5EF4-FFF2-40B4-BE49-F238E27FC236}">
                <a16:creationId xmlns:a16="http://schemas.microsoft.com/office/drawing/2014/main" id="{5866A943-4E0B-E79A-8755-AE5AE2BECF91}"/>
              </a:ext>
            </a:extLst>
          </p:cNvPr>
          <p:cNvSpPr txBox="1"/>
          <p:nvPr/>
        </p:nvSpPr>
        <p:spPr>
          <a:xfrm>
            <a:off x="7849665" y="635344"/>
            <a:ext cx="3398597" cy="2351350"/>
          </a:xfrm>
          <a:prstGeom prst="rect">
            <a:avLst/>
          </a:prstGeom>
          <a:solidFill>
            <a:srgbClr val="102169"/>
          </a:solidFill>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a:r>
              <a:rPr lang="en-US" sz="2400">
                <a:solidFill>
                  <a:schemeClr val="bg1"/>
                </a:solidFill>
              </a:rPr>
              <a:t>Equity &amp; Diversity</a:t>
            </a:r>
          </a:p>
        </p:txBody>
      </p:sp>
    </p:spTree>
    <p:extLst>
      <p:ext uri="{BB962C8B-B14F-4D97-AF65-F5344CB8AC3E}">
        <p14:creationId xmlns:p14="http://schemas.microsoft.com/office/powerpoint/2010/main" val="2076677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974D8D-0B41-F3BD-EA59-B5F9D9451C62}"/>
              </a:ext>
            </a:extLst>
          </p:cNvPr>
          <p:cNvPicPr>
            <a:picLocks noChangeAspect="1"/>
          </p:cNvPicPr>
          <p:nvPr/>
        </p:nvPicPr>
        <p:blipFill>
          <a:blip r:embed="rId2"/>
          <a:stretch>
            <a:fillRect/>
          </a:stretch>
        </p:blipFill>
        <p:spPr>
          <a:xfrm>
            <a:off x="0" y="0"/>
            <a:ext cx="4987636" cy="6858000"/>
          </a:xfrm>
          <a:prstGeom prst="rect">
            <a:avLst/>
          </a:prstGeom>
        </p:spPr>
      </p:pic>
      <p:pic>
        <p:nvPicPr>
          <p:cNvPr id="7" name="Picture 6" descr="Text, logo&#10;&#10;Description automatically generated">
            <a:extLst>
              <a:ext uri="{FF2B5EF4-FFF2-40B4-BE49-F238E27FC236}">
                <a16:creationId xmlns:a16="http://schemas.microsoft.com/office/drawing/2014/main" id="{71FA087D-0106-5213-2756-B079C325A31B}"/>
              </a:ext>
            </a:extLst>
          </p:cNvPr>
          <p:cNvPicPr>
            <a:picLocks noChangeAspect="1"/>
          </p:cNvPicPr>
          <p:nvPr/>
        </p:nvPicPr>
        <p:blipFill>
          <a:blip r:embed="rId3"/>
          <a:stretch>
            <a:fillRect/>
          </a:stretch>
        </p:blipFill>
        <p:spPr>
          <a:xfrm>
            <a:off x="9437914" y="5487998"/>
            <a:ext cx="2656114" cy="1239373"/>
          </a:xfrm>
          <a:prstGeom prst="rect">
            <a:avLst/>
          </a:prstGeom>
        </p:spPr>
      </p:pic>
      <p:sp>
        <p:nvSpPr>
          <p:cNvPr id="2" name="Title 1">
            <a:extLst>
              <a:ext uri="{FF2B5EF4-FFF2-40B4-BE49-F238E27FC236}">
                <a16:creationId xmlns:a16="http://schemas.microsoft.com/office/drawing/2014/main" id="{599D126A-2C5C-ABD2-ACD0-84F45F512961}"/>
              </a:ext>
            </a:extLst>
          </p:cNvPr>
          <p:cNvSpPr>
            <a:spLocks noGrp="1"/>
          </p:cNvSpPr>
          <p:nvPr>
            <p:ph type="title"/>
          </p:nvPr>
        </p:nvSpPr>
        <p:spPr/>
        <p:txBody>
          <a:bodyPr/>
          <a:lstStyle/>
          <a:p>
            <a:r>
              <a:rPr lang="en-CA" sz="4400" b="1" dirty="0">
                <a:solidFill>
                  <a:srgbClr val="102169"/>
                </a:solidFill>
                <a:latin typeface="+mn-lt"/>
              </a:rPr>
              <a:t>Donor Behaviour</a:t>
            </a:r>
            <a:endParaRPr lang="en-CA" dirty="0"/>
          </a:p>
        </p:txBody>
      </p:sp>
      <p:sp>
        <p:nvSpPr>
          <p:cNvPr id="8" name="Content Placeholder 2">
            <a:extLst>
              <a:ext uri="{FF2B5EF4-FFF2-40B4-BE49-F238E27FC236}">
                <a16:creationId xmlns:a16="http://schemas.microsoft.com/office/drawing/2014/main" id="{24DB5F28-05EB-23FD-3100-669EC3A0CBAD}"/>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CA" b="1" dirty="0">
                <a:solidFill>
                  <a:srgbClr val="191919"/>
                </a:solidFill>
                <a:cs typeface="Frank Ruhl Libre" panose="00000500000000000000" pitchFamily="2" charset="-79"/>
              </a:rPr>
              <a:t>The bad news…</a:t>
            </a:r>
          </a:p>
          <a:p>
            <a:pPr>
              <a:spcAft>
                <a:spcPts val="600"/>
              </a:spcAft>
            </a:pPr>
            <a:r>
              <a:rPr lang="en-CA" dirty="0">
                <a:solidFill>
                  <a:srgbClr val="191919"/>
                </a:solidFill>
                <a:cs typeface="Frank Ruhl Libre" panose="00000500000000000000" pitchFamily="2" charset="-79"/>
              </a:rPr>
              <a:t>4 out of 5 (80%) Canadians expect inflation and/or the prolonged impacts of the pandemic will negatively impact their financial situation</a:t>
            </a:r>
          </a:p>
          <a:p>
            <a:pPr>
              <a:spcAft>
                <a:spcPts val="600"/>
              </a:spcAft>
            </a:pPr>
            <a:r>
              <a:rPr lang="en-CA" dirty="0">
                <a:solidFill>
                  <a:srgbClr val="191919"/>
                </a:solidFill>
                <a:cs typeface="Frank Ruhl Libre" panose="00000500000000000000" pitchFamily="2" charset="-79"/>
              </a:rPr>
              <a:t>1 in 4 (25%) Canadians expect to use or are already using charitable services (2022). Up significantly from pre-covid.</a:t>
            </a:r>
          </a:p>
          <a:p>
            <a:pPr>
              <a:spcAft>
                <a:spcPts val="600"/>
              </a:spcAft>
            </a:pPr>
            <a:r>
              <a:rPr lang="en-CA" dirty="0">
                <a:solidFill>
                  <a:srgbClr val="191919"/>
                </a:solidFill>
                <a:cs typeface="Frank Ruhl Libre" panose="00000500000000000000" pitchFamily="2" charset="-79"/>
              </a:rPr>
              <a:t>1 in 4 (25%) Canadians expect to give less in 2022 than they did in 2021</a:t>
            </a:r>
            <a:endParaRPr lang="en-CA" dirty="0">
              <a:solidFill>
                <a:srgbClr val="FF0000"/>
              </a:solidFill>
            </a:endParaRPr>
          </a:p>
        </p:txBody>
      </p:sp>
    </p:spTree>
    <p:extLst>
      <p:ext uri="{BB962C8B-B14F-4D97-AF65-F5344CB8AC3E}">
        <p14:creationId xmlns:p14="http://schemas.microsoft.com/office/powerpoint/2010/main" val="3048952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F46DAA-4316-7CF7-950C-92ED6562C3FC}"/>
              </a:ext>
            </a:extLst>
          </p:cNvPr>
          <p:cNvPicPr>
            <a:picLocks noChangeAspect="1"/>
          </p:cNvPicPr>
          <p:nvPr/>
        </p:nvPicPr>
        <p:blipFill>
          <a:blip r:embed="rId2"/>
          <a:stretch>
            <a:fillRect/>
          </a:stretch>
        </p:blipFill>
        <p:spPr>
          <a:xfrm>
            <a:off x="0" y="0"/>
            <a:ext cx="4987636" cy="6858000"/>
          </a:xfrm>
          <a:prstGeom prst="rect">
            <a:avLst/>
          </a:prstGeom>
        </p:spPr>
      </p:pic>
      <p:pic>
        <p:nvPicPr>
          <p:cNvPr id="5" name="Picture 4" descr="Text, logo&#10;&#10;Description automatically generated">
            <a:extLst>
              <a:ext uri="{FF2B5EF4-FFF2-40B4-BE49-F238E27FC236}">
                <a16:creationId xmlns:a16="http://schemas.microsoft.com/office/drawing/2014/main" id="{893A5969-A675-4881-B7B1-513D40BCE561}"/>
              </a:ext>
            </a:extLst>
          </p:cNvPr>
          <p:cNvPicPr>
            <a:picLocks noChangeAspect="1"/>
          </p:cNvPicPr>
          <p:nvPr/>
        </p:nvPicPr>
        <p:blipFill>
          <a:blip r:embed="rId3"/>
          <a:stretch>
            <a:fillRect/>
          </a:stretch>
        </p:blipFill>
        <p:spPr>
          <a:xfrm>
            <a:off x="9437914" y="5487998"/>
            <a:ext cx="2656114" cy="1239373"/>
          </a:xfrm>
          <a:prstGeom prst="rect">
            <a:avLst/>
          </a:prstGeom>
        </p:spPr>
      </p:pic>
      <p:sp>
        <p:nvSpPr>
          <p:cNvPr id="2" name="Title 1">
            <a:extLst>
              <a:ext uri="{FF2B5EF4-FFF2-40B4-BE49-F238E27FC236}">
                <a16:creationId xmlns:a16="http://schemas.microsoft.com/office/drawing/2014/main" id="{119A5A7F-4E26-C633-604E-13EC47E9818E}"/>
              </a:ext>
            </a:extLst>
          </p:cNvPr>
          <p:cNvSpPr>
            <a:spLocks noGrp="1"/>
          </p:cNvSpPr>
          <p:nvPr>
            <p:ph type="title"/>
          </p:nvPr>
        </p:nvSpPr>
        <p:spPr/>
        <p:txBody>
          <a:bodyPr>
            <a:normAutofit/>
          </a:bodyPr>
          <a:lstStyle/>
          <a:p>
            <a:r>
              <a:rPr lang="en-CA" b="1" dirty="0">
                <a:solidFill>
                  <a:srgbClr val="102169"/>
                </a:solidFill>
                <a:latin typeface="+mn-lt"/>
              </a:rPr>
              <a:t>Donor Behaviour</a:t>
            </a:r>
          </a:p>
        </p:txBody>
      </p:sp>
      <p:sp>
        <p:nvSpPr>
          <p:cNvPr id="3" name="Content Placeholder 2">
            <a:extLst>
              <a:ext uri="{FF2B5EF4-FFF2-40B4-BE49-F238E27FC236}">
                <a16:creationId xmlns:a16="http://schemas.microsoft.com/office/drawing/2014/main" id="{2E309969-5C10-244E-4DCB-A869ACE88375}"/>
              </a:ext>
            </a:extLst>
          </p:cNvPr>
          <p:cNvSpPr>
            <a:spLocks noGrp="1"/>
          </p:cNvSpPr>
          <p:nvPr>
            <p:ph idx="1"/>
          </p:nvPr>
        </p:nvSpPr>
        <p:spPr/>
        <p:txBody>
          <a:bodyPr/>
          <a:lstStyle/>
          <a:p>
            <a:pPr algn="l">
              <a:spcAft>
                <a:spcPts val="600"/>
              </a:spcAft>
            </a:pPr>
            <a:r>
              <a:rPr lang="en-US" b="0" i="0" dirty="0">
                <a:effectLst/>
              </a:rPr>
              <a:t>Steady decline in the number of Canadians that donate</a:t>
            </a:r>
          </a:p>
          <a:p>
            <a:pPr algn="l">
              <a:spcAft>
                <a:spcPts val="600"/>
              </a:spcAft>
            </a:pPr>
            <a:r>
              <a:rPr lang="en-US" b="0" i="0" dirty="0">
                <a:effectLst/>
              </a:rPr>
              <a:t>Increased reliance on a smaller group of ageing donors</a:t>
            </a:r>
          </a:p>
          <a:p>
            <a:pPr algn="l">
              <a:spcAft>
                <a:spcPts val="600"/>
              </a:spcAft>
            </a:pPr>
            <a:r>
              <a:rPr lang="en-US" dirty="0"/>
              <a:t>Most c</a:t>
            </a:r>
            <a:r>
              <a:rPr lang="en-US" b="0" i="0" dirty="0">
                <a:effectLst/>
              </a:rPr>
              <a:t>harities experienced overall decline in giving during pandemic. Essential pandemic </a:t>
            </a:r>
            <a:r>
              <a:rPr lang="en-US" dirty="0"/>
              <a:t>non-profit </a:t>
            </a:r>
            <a:r>
              <a:rPr lang="en-US" b="0" i="0" dirty="0">
                <a:effectLst/>
              </a:rPr>
              <a:t>service providers saw </a:t>
            </a:r>
            <a:r>
              <a:rPr lang="en-US" dirty="0"/>
              <a:t>significant increases.</a:t>
            </a:r>
          </a:p>
          <a:p>
            <a:pPr algn="l">
              <a:spcAft>
                <a:spcPts val="600"/>
              </a:spcAft>
            </a:pPr>
            <a:r>
              <a:rPr lang="en-US" b="0" i="0" dirty="0">
                <a:effectLst/>
              </a:rPr>
              <a:t>The </a:t>
            </a:r>
            <a:r>
              <a:rPr lang="en-US" dirty="0"/>
              <a:t>giving gap is real and it’s significant.</a:t>
            </a:r>
            <a:endParaRPr lang="en-US" b="0" i="0" dirty="0">
              <a:effectLst/>
            </a:endParaRPr>
          </a:p>
          <a:p>
            <a:pPr algn="l">
              <a:spcAft>
                <a:spcPts val="600"/>
              </a:spcAft>
            </a:pPr>
            <a:r>
              <a:rPr lang="en-US" b="0" i="0" dirty="0">
                <a:effectLst/>
              </a:rPr>
              <a:t>TDG: Expected decline in small and mid-range giving to worsen due to inflation and increased interest rates</a:t>
            </a:r>
            <a:endParaRPr lang="en-CA" dirty="0">
              <a:solidFill>
                <a:srgbClr val="FF0000"/>
              </a:solidFill>
            </a:endParaRPr>
          </a:p>
        </p:txBody>
      </p:sp>
    </p:spTree>
    <p:extLst>
      <p:ext uri="{BB962C8B-B14F-4D97-AF65-F5344CB8AC3E}">
        <p14:creationId xmlns:p14="http://schemas.microsoft.com/office/powerpoint/2010/main" val="3128575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1C413F-E385-E3EE-2C88-66EF5103ABEC}"/>
              </a:ext>
            </a:extLst>
          </p:cNvPr>
          <p:cNvPicPr>
            <a:picLocks noChangeAspect="1"/>
          </p:cNvPicPr>
          <p:nvPr/>
        </p:nvPicPr>
        <p:blipFill>
          <a:blip r:embed="rId2"/>
          <a:stretch>
            <a:fillRect/>
          </a:stretch>
        </p:blipFill>
        <p:spPr>
          <a:xfrm>
            <a:off x="0" y="0"/>
            <a:ext cx="4987636" cy="6858000"/>
          </a:xfrm>
          <a:prstGeom prst="rect">
            <a:avLst/>
          </a:prstGeom>
        </p:spPr>
      </p:pic>
      <p:pic>
        <p:nvPicPr>
          <p:cNvPr id="4" name="Picture 3" descr="Text, logo&#10;&#10;Description automatically generated">
            <a:extLst>
              <a:ext uri="{FF2B5EF4-FFF2-40B4-BE49-F238E27FC236}">
                <a16:creationId xmlns:a16="http://schemas.microsoft.com/office/drawing/2014/main" id="{2CEE158D-FB79-C3C1-19A6-E92A378A0E22}"/>
              </a:ext>
            </a:extLst>
          </p:cNvPr>
          <p:cNvPicPr>
            <a:picLocks noChangeAspect="1"/>
          </p:cNvPicPr>
          <p:nvPr/>
        </p:nvPicPr>
        <p:blipFill>
          <a:blip r:embed="rId3"/>
          <a:stretch>
            <a:fillRect/>
          </a:stretch>
        </p:blipFill>
        <p:spPr>
          <a:xfrm>
            <a:off x="9437914" y="5487998"/>
            <a:ext cx="2656114" cy="1239373"/>
          </a:xfrm>
          <a:prstGeom prst="rect">
            <a:avLst/>
          </a:prstGeom>
        </p:spPr>
      </p:pic>
      <p:sp>
        <p:nvSpPr>
          <p:cNvPr id="2" name="Title 1">
            <a:extLst>
              <a:ext uri="{FF2B5EF4-FFF2-40B4-BE49-F238E27FC236}">
                <a16:creationId xmlns:a16="http://schemas.microsoft.com/office/drawing/2014/main" id="{DC42C1C2-F670-ED3C-8B8A-AAFAD45ECEA2}"/>
              </a:ext>
            </a:extLst>
          </p:cNvPr>
          <p:cNvSpPr>
            <a:spLocks noGrp="1"/>
          </p:cNvSpPr>
          <p:nvPr>
            <p:ph type="title"/>
          </p:nvPr>
        </p:nvSpPr>
        <p:spPr/>
        <p:txBody>
          <a:bodyPr/>
          <a:lstStyle/>
          <a:p>
            <a:r>
              <a:rPr lang="en-CA" sz="4400" b="1" dirty="0">
                <a:solidFill>
                  <a:srgbClr val="102169"/>
                </a:solidFill>
                <a:latin typeface="+mn-lt"/>
              </a:rPr>
              <a:t>Donor Behaviour – Giving is Down</a:t>
            </a:r>
            <a:endParaRPr lang="en-CA" dirty="0"/>
          </a:p>
        </p:txBody>
      </p:sp>
      <p:pic>
        <p:nvPicPr>
          <p:cNvPr id="5" name="Content Placeholder 4">
            <a:extLst>
              <a:ext uri="{FF2B5EF4-FFF2-40B4-BE49-F238E27FC236}">
                <a16:creationId xmlns:a16="http://schemas.microsoft.com/office/drawing/2014/main" id="{D4F7B91F-F1BE-9CDF-14DD-6C3A897C540F}"/>
              </a:ext>
            </a:extLst>
          </p:cNvPr>
          <p:cNvPicPr>
            <a:picLocks noGrp="1" noChangeAspect="1"/>
          </p:cNvPicPr>
          <p:nvPr>
            <p:ph idx="1"/>
          </p:nvPr>
        </p:nvPicPr>
        <p:blipFill>
          <a:blip r:embed="rId4"/>
          <a:stretch>
            <a:fillRect/>
          </a:stretch>
        </p:blipFill>
        <p:spPr>
          <a:xfrm>
            <a:off x="1701800" y="1303071"/>
            <a:ext cx="7912100" cy="5057060"/>
          </a:xfrm>
          <a:ln>
            <a:solidFill>
              <a:schemeClr val="bg1">
                <a:lumMod val="75000"/>
              </a:schemeClr>
            </a:solidFill>
          </a:ln>
        </p:spPr>
      </p:pic>
      <p:sp>
        <p:nvSpPr>
          <p:cNvPr id="6" name="Oval 5">
            <a:extLst>
              <a:ext uri="{FF2B5EF4-FFF2-40B4-BE49-F238E27FC236}">
                <a16:creationId xmlns:a16="http://schemas.microsoft.com/office/drawing/2014/main" id="{B85A07DC-87FD-2E14-4207-D4E81AB467F9}"/>
              </a:ext>
            </a:extLst>
          </p:cNvPr>
          <p:cNvSpPr/>
          <p:nvPr/>
        </p:nvSpPr>
        <p:spPr>
          <a:xfrm>
            <a:off x="7664451" y="3117273"/>
            <a:ext cx="1366404" cy="12884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34633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1383</TotalTime>
  <Words>2256</Words>
  <Application>Microsoft Office PowerPoint</Application>
  <PresentationFormat>Widescreen</PresentationFormat>
  <Paragraphs>224</Paragraphs>
  <Slides>28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Inter</vt:lpstr>
      <vt:lpstr>Trenda</vt:lpstr>
      <vt:lpstr>Office Theme</vt:lpstr>
      <vt:lpstr>PowerPoint Presentation</vt:lpstr>
      <vt:lpstr>Chonée Dennis, CFRE</vt:lpstr>
      <vt:lpstr>Chonée Dennis, CFRE</vt:lpstr>
      <vt:lpstr>About Today’s Session</vt:lpstr>
      <vt:lpstr>My Learnings Are Informed By…</vt:lpstr>
      <vt:lpstr>PowerPoint Presentation</vt:lpstr>
      <vt:lpstr>Donor Behaviour</vt:lpstr>
      <vt:lpstr>Donor Behaviour</vt:lpstr>
      <vt:lpstr>Donor Behaviour – Giving is Down</vt:lpstr>
      <vt:lpstr>Donor Behaviour – Giving is Down</vt:lpstr>
      <vt:lpstr>Giving Gap</vt:lpstr>
      <vt:lpstr>Donor Behaviour</vt:lpstr>
      <vt:lpstr>Donor Behaviour</vt:lpstr>
      <vt:lpstr>Donor Behaviour</vt:lpstr>
      <vt:lpstr>Diversity, Equity &amp; Inclusion (DEI/JEDI)</vt:lpstr>
      <vt:lpstr>Diversity, Equity &amp; Inclusion (DEI/JEDI)</vt:lpstr>
      <vt:lpstr>Diversity, Equity &amp; Inclusion (DEI/JEDI)</vt:lpstr>
      <vt:lpstr>Operations</vt:lpstr>
      <vt:lpstr>Operations</vt:lpstr>
      <vt:lpstr>Operations</vt:lpstr>
      <vt:lpstr>Operations – Human Resources </vt:lpstr>
      <vt:lpstr>Operations – Size Matters!</vt:lpstr>
      <vt:lpstr>Communications</vt:lpstr>
      <vt:lpstr>Campaigns: Keys to Success</vt:lpstr>
      <vt:lpstr>Campaigns: Keys to Success</vt:lpstr>
      <vt:lpstr>The Future of Philanthropy</vt:lpstr>
      <vt:lpstr>Thank you</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Kelsey Slobodian</dc:creator>
  <cp:lastModifiedBy>Chonee Dennis</cp:lastModifiedBy>
  <cp:revision>133</cp:revision>
  <cp:lastPrinted>2020-12-08T03:24:27Z</cp:lastPrinted>
  <dcterms:created xsi:type="dcterms:W3CDTF">2020-12-02T14:20:43Z</dcterms:created>
  <dcterms:modified xsi:type="dcterms:W3CDTF">2022-09-21T15:18:52Z</dcterms:modified>
</cp:coreProperties>
</file>